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handoutMasterIdLst>
    <p:handoutMasterId r:id="rId14"/>
  </p:handoutMasterIdLst>
  <p:sldIdLst>
    <p:sldId id="256" r:id="rId2"/>
    <p:sldId id="290" r:id="rId3"/>
    <p:sldId id="258" r:id="rId4"/>
    <p:sldId id="314" r:id="rId5"/>
    <p:sldId id="313" r:id="rId6"/>
    <p:sldId id="259" r:id="rId7"/>
    <p:sldId id="298" r:id="rId8"/>
    <p:sldId id="291" r:id="rId9"/>
    <p:sldId id="275" r:id="rId10"/>
    <p:sldId id="288" r:id="rId11"/>
    <p:sldId id="316" r:id="rId12"/>
    <p:sldId id="310" r:id="rId13"/>
  </p:sldIdLst>
  <p:sldSz cx="9144000" cy="6858000" type="screen4x3"/>
  <p:notesSz cx="6662738" cy="98329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omic Sans MS" pitchFamily="66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FF"/>
    <a:srgbClr val="FF3399"/>
    <a:srgbClr val="00CC00"/>
    <a:srgbClr val="66FF33"/>
    <a:srgbClr val="00FFFF"/>
    <a:srgbClr val="FF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3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altLang="zh-TW" sz="900" b="1"/>
            </a:pPr>
            <a:r>
              <a:rPr lang="en-US"/>
              <a:t>Symmetric plot
(axes F1 and F2: 58.53 %)</a:t>
            </a:r>
          </a:p>
        </c:rich>
      </c:tx>
      <c:layout>
        <c:manualLayout>
          <c:xMode val="edge"/>
          <c:yMode val="edge"/>
          <c:x val="0.41366943866943867"/>
          <c:y val="2.2893772893772895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5.5955755349988909E-2"/>
          <c:y val="8.1262050187651771E-2"/>
          <c:w val="0.92532293323676462"/>
          <c:h val="0.81278239752741188"/>
        </c:manualLayout>
      </c:layout>
      <c:scatterChart>
        <c:scatterStyle val="lineMarker"/>
        <c:varyColors val="0"/>
        <c:ser>
          <c:idx val="0"/>
          <c:order val="0"/>
          <c:tx>
            <c:v>Variables</c:v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FF0000"/>
              </a:solidFill>
              <a:ln w="9525">
                <a:solidFill>
                  <a:srgbClr val="FF0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7.2254335260115606E-3"/>
                  <c:y val="-7.2514533814114933E-3"/>
                </c:manualLayout>
              </c:layout>
              <c:tx>
                <c:rich>
                  <a:bodyPr/>
                  <a:lstStyle/>
                  <a:p>
                    <a:r>
                      <a:rPr lang="zh-TW" altLang="en-US"/>
                      <a:t>功能性</a:t>
                    </a:r>
                    <a:r>
                      <a:rPr lang="en-US" altLang="zh-TW"/>
                      <a:t>-</a:t>
                    </a:r>
                    <a:r>
                      <a:rPr lang="zh-TW" altLang="en-US"/>
                      <a:t>弱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136850848846206"/>
                  <c:y val="1.2337184487453088E-2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 sz="900" b="0"/>
                    </a:pPr>
                    <a:r>
                      <a:rPr lang="zh-TW" altLang="en-US" sz="900"/>
                      <a:t>功能性</a:t>
                    </a:r>
                    <a:r>
                      <a:rPr lang="en-US" altLang="zh-TW" sz="900"/>
                      <a:t>-</a:t>
                    </a:r>
                    <a:r>
                      <a:rPr lang="zh-TW" altLang="en-US" sz="900"/>
                      <a:t>強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0AA-42A0-8990-74323B1439B5}"/>
                </c:ext>
                <c:ext xmlns:c15="http://schemas.microsoft.com/office/drawing/2012/chart" uri="{CE6537A1-D6FC-4f65-9D91-7224C49458BB}">
                  <c15:layout>
                    <c:manualLayout>
                      <c:w val="0.11630672249783806"/>
                      <c:h val="3.8942281747491841E-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2.1465985465689709E-2"/>
                  <c:y val="3.2493928913091531E-2"/>
                </c:manualLayout>
              </c:layout>
              <c:tx>
                <c:rich>
                  <a:bodyPr/>
                  <a:lstStyle/>
                  <a:p>
                    <a:r>
                      <a:rPr lang="zh-TW" altLang="en-US"/>
                      <a:t>象徵性</a:t>
                    </a:r>
                    <a:r>
                      <a:rPr lang="en-US" altLang="zh-TW"/>
                      <a:t>-</a:t>
                    </a:r>
                    <a:r>
                      <a:rPr lang="zh-TW" altLang="en-US"/>
                      <a:t>弱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084035015854232"/>
                  <c:y val="1.7611303259989698E-2"/>
                </c:manualLayout>
              </c:layout>
              <c:tx>
                <c:rich>
                  <a:bodyPr/>
                  <a:lstStyle/>
                  <a:p>
                    <a:r>
                      <a:rPr lang="zh-TW" altLang="en-US"/>
                      <a:t>象徵性</a:t>
                    </a:r>
                    <a:r>
                      <a:rPr lang="en-US" altLang="zh-TW"/>
                      <a:t>-</a:t>
                    </a:r>
                    <a:r>
                      <a:rPr lang="zh-TW" altLang="en-US"/>
                      <a:t>強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7325868948462368E-3"/>
                  <c:y val="-5.0214634385655635E-3"/>
                </c:manualLayout>
              </c:layout>
              <c:tx>
                <c:rich>
                  <a:bodyPr/>
                  <a:lstStyle/>
                  <a:p>
                    <a:r>
                      <a:rPr lang="zh-TW" altLang="en-US"/>
                      <a:t>經驗性</a:t>
                    </a:r>
                    <a:r>
                      <a:rPr lang="en-US" altLang="zh-TW"/>
                      <a:t>-</a:t>
                    </a:r>
                    <a:r>
                      <a:rPr lang="zh-TW" altLang="en-US"/>
                      <a:t>弱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12242065298196111"/>
                  <c:y val="2.1684695955061693E-2"/>
                </c:manualLayout>
              </c:layout>
              <c:tx>
                <c:rich>
                  <a:bodyPr/>
                  <a:lstStyle/>
                  <a:p>
                    <a:r>
                      <a:rPr lang="zh-TW" altLang="en-US"/>
                      <a:t>經驗性</a:t>
                    </a:r>
                    <a:r>
                      <a:rPr lang="en-US" altLang="zh-TW"/>
                      <a:t>-</a:t>
                    </a:r>
                    <a:r>
                      <a:rPr lang="zh-TW" altLang="en-US"/>
                      <a:t>強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1.5360020026398434E-2"/>
                  <c:y val="-2.9378664115583684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Competence-1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15774676467464688"/>
                  <c:y val="-1.3990727794539701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Competence-2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7.225433526011649E-3"/>
                  <c:y val="4.3243309539578011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Competence-3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15736614931804049"/>
                  <c:y val="1.5454166360046116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Competence-4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3.8115038115038115E-2"/>
                  <c:y val="2.314812811860039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Competence-5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0.14388663844765068"/>
                  <c:y val="8.9030343169720604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Excitement-1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4.5045045045045043E-2"/>
                  <c:y val="2.0858750829223269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Excitement-3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-6.8938563033050584E-3"/>
                  <c:y val="-2.5435522482766576E-4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Excitement-4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4"/>
              <c:layout>
                <c:manualLayout>
                  <c:x val="-1.2704865937317249E-16"/>
                  <c:y val="-2.543732514204955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Excitement-5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5"/>
              <c:layout>
                <c:manualLayout>
                  <c:x val="0"/>
                  <c:y val="2.5437325142048713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Ruggedness-4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6"/>
              <c:layout>
                <c:manualLayout>
                  <c:x val="-7.8432934322516037E-3"/>
                  <c:y val="-9.4117791350847493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Ruggedness-5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7"/>
              <c:layout>
                <c:manualLayout>
                  <c:x val="-1.7325017325017325E-3"/>
                  <c:y val="-2.5435522482768674E-4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Sincerity-1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8"/>
              <c:layout>
                <c:manualLayout>
                  <c:x val="-2.2522522522522459E-2"/>
                  <c:y val="2.0858750829223185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Sincerity-2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9"/>
              <c:layout>
                <c:manualLayout>
                  <c:x val="-0.12127899655606633"/>
                  <c:y val="-2.3148134520568135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Sincerity-3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0"/>
              <c:layout>
                <c:manualLayout>
                  <c:x val="-5.546250360323457E-2"/>
                  <c:y val="2.2510609071062379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Sophistication-1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1"/>
              <c:layout>
                <c:manualLayout>
                  <c:x val="-1.0395010395010396E-2"/>
                  <c:y val="-1.627999625046871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Sophistication-2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 b="0"/>
                </a:pPr>
                <a:endParaRPr lang="zh-TW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'品牌概念&amp;個性MCA2'!$C$84:$C$105</c:f>
              <c:numCache>
                <c:formatCode>0.000</c:formatCode>
                <c:ptCount val="22"/>
                <c:pt idx="0">
                  <c:v>0.16141692544338609</c:v>
                </c:pt>
                <c:pt idx="1">
                  <c:v>-4.0354231360846586E-2</c:v>
                </c:pt>
                <c:pt idx="2">
                  <c:v>4.8140431753094737E-2</c:v>
                </c:pt>
                <c:pt idx="3">
                  <c:v>-0.1925617270123785</c:v>
                </c:pt>
                <c:pt idx="4">
                  <c:v>0.8031574386910374</c:v>
                </c:pt>
                <c:pt idx="5">
                  <c:v>-0.80315743869103728</c:v>
                </c:pt>
                <c:pt idx="6">
                  <c:v>-0.10350157427988055</c:v>
                </c:pt>
                <c:pt idx="7">
                  <c:v>-1.1480003999935953</c:v>
                </c:pt>
                <c:pt idx="8">
                  <c:v>0.69982132880189651</c:v>
                </c:pt>
                <c:pt idx="9">
                  <c:v>-0.71881883989245066</c:v>
                </c:pt>
                <c:pt idx="10">
                  <c:v>1.0378547388443859</c:v>
                </c:pt>
                <c:pt idx="11">
                  <c:v>-0.96199074066399082</c:v>
                </c:pt>
                <c:pt idx="12">
                  <c:v>0.28110389986173784</c:v>
                </c:pt>
                <c:pt idx="13">
                  <c:v>-0.28168629220549291</c:v>
                </c:pt>
                <c:pt idx="14">
                  <c:v>2.089900694173473</c:v>
                </c:pt>
                <c:pt idx="15">
                  <c:v>1.5638777165089286</c:v>
                </c:pt>
                <c:pt idx="16">
                  <c:v>-0.39096942912723237</c:v>
                </c:pt>
                <c:pt idx="17">
                  <c:v>1.4441907420905777</c:v>
                </c:pt>
                <c:pt idx="18">
                  <c:v>0.11827790768747684</c:v>
                </c:pt>
                <c:pt idx="19">
                  <c:v>-0.84037327873276535</c:v>
                </c:pt>
                <c:pt idx="20">
                  <c:v>-0.30381486153954707</c:v>
                </c:pt>
                <c:pt idx="21">
                  <c:v>0.45572229230932082</c:v>
                </c:pt>
              </c:numCache>
            </c:numRef>
          </c:xVal>
          <c:yVal>
            <c:numRef>
              <c:f>'品牌概念&amp;個性MCA2'!$D$84:$D$105</c:f>
              <c:numCache>
                <c:formatCode>0.000</c:formatCode>
                <c:ptCount val="22"/>
                <c:pt idx="0">
                  <c:v>-4.5131362383599383E-2</c:v>
                </c:pt>
                <c:pt idx="1">
                  <c:v>1.1282840595899762E-2</c:v>
                </c:pt>
                <c:pt idx="2">
                  <c:v>-0.23461149398854009</c:v>
                </c:pt>
                <c:pt idx="3">
                  <c:v>0.93844597595416135</c:v>
                </c:pt>
                <c:pt idx="4">
                  <c:v>0.13981276530618414</c:v>
                </c:pt>
                <c:pt idx="5">
                  <c:v>-0.13981276530618403</c:v>
                </c:pt>
                <c:pt idx="6">
                  <c:v>0.92106625099162509</c:v>
                </c:pt>
                <c:pt idx="7">
                  <c:v>0.37243762112691792</c:v>
                </c:pt>
                <c:pt idx="8">
                  <c:v>0.37845178253832074</c:v>
                </c:pt>
                <c:pt idx="9">
                  <c:v>-0.5550047652697746</c:v>
                </c:pt>
                <c:pt idx="10">
                  <c:v>-2.0697390928591939</c:v>
                </c:pt>
                <c:pt idx="11">
                  <c:v>0.2853109296641459</c:v>
                </c:pt>
                <c:pt idx="12">
                  <c:v>-1.7325297765314458</c:v>
                </c:pt>
                <c:pt idx="13">
                  <c:v>0.39970029736933477</c:v>
                </c:pt>
                <c:pt idx="14">
                  <c:v>0.78154683918273593</c:v>
                </c:pt>
                <c:pt idx="15">
                  <c:v>-0.64409612683823003</c:v>
                </c:pt>
                <c:pt idx="16">
                  <c:v>0.16102403170955737</c:v>
                </c:pt>
                <c:pt idx="17">
                  <c:v>1.0433022873096158</c:v>
                </c:pt>
                <c:pt idx="18">
                  <c:v>-1.0094642493822101</c:v>
                </c:pt>
                <c:pt idx="19">
                  <c:v>0.48781310572740211</c:v>
                </c:pt>
                <c:pt idx="20">
                  <c:v>-0.54883029254583426</c:v>
                </c:pt>
                <c:pt idx="21">
                  <c:v>0.8232454388187509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6-E0AA-42A0-8990-74323B1439B5}"/>
            </c:ext>
          </c:extLst>
        </c:ser>
        <c:ser>
          <c:idx val="1"/>
          <c:order val="1"/>
          <c:tx>
            <c:v>Observations</c:v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3266FF"/>
              </a:solidFill>
              <a:ln w="9525">
                <a:solidFill>
                  <a:srgbClr val="3266FF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4.5645691118132062E-2"/>
                  <c:y val="2.314812811860056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Starbucks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5630964301427638"/>
                  <c:y val="7.251453381411436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MisterDounut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7.225433526011649E-3"/>
                  <c:y val="-1.3990727794539701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Samsung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3443288880797459E-2"/>
                  <c:y val="-2.168469595506169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Apple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8.6625551863821378E-3"/>
                  <c:y val="2.3465302818456105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5.0206399615848434E-2"/>
                  <c:y val="1.856937353984589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Nike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3.7685471758226841E-2"/>
                  <c:y val="-2.791522555007726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Converse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2.1134487885546099E-2"/>
                  <c:y val="-2.1684695955061693E-2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800"/>
                    </a:pPr>
                    <a:r>
                      <a:rPr lang="en-US" altLang="zh-TW" sz="800"/>
                      <a:t>LEGO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7.225433526011649E-3"/>
                  <c:y val="2.5437240905634459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Uniqlo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2.0790020790020791E-2"/>
                  <c:y val="2.314812811860047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/>
                      <a:t>A &amp; F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E0AA-42A0-8990-74323B1439B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zh-TW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MCA2_HID!$B$2:$B$11</c:f>
              <c:numCache>
                <c:formatCode>General</c:formatCode>
                <c:ptCount val="10"/>
                <c:pt idx="0">
                  <c:v>-0.30918346691440396</c:v>
                </c:pt>
                <c:pt idx="1">
                  <c:v>-0.72308806273281545</c:v>
                </c:pt>
                <c:pt idx="2">
                  <c:v>1.3584923795065522</c:v>
                </c:pt>
                <c:pt idx="3">
                  <c:v>-0.76937499966025413</c:v>
                </c:pt>
                <c:pt idx="4">
                  <c:v>0.51903426389204632</c:v>
                </c:pt>
                <c:pt idx="5">
                  <c:v>-0.18340434954381818</c:v>
                </c:pt>
                <c:pt idx="6">
                  <c:v>-6.7278842635036626E-2</c:v>
                </c:pt>
                <c:pt idx="7">
                  <c:v>-0.62532018578267401</c:v>
                </c:pt>
                <c:pt idx="8">
                  <c:v>0.12548941275698344</c:v>
                </c:pt>
                <c:pt idx="9">
                  <c:v>0.67463385111342011</c:v>
                </c:pt>
              </c:numCache>
            </c:numRef>
          </c:xVal>
          <c:yVal>
            <c:numRef>
              <c:f>MCA2_HID!$C$2:$C$11</c:f>
              <c:numCache>
                <c:formatCode>General</c:formatCode>
                <c:ptCount val="10"/>
                <c:pt idx="0">
                  <c:v>-0.84608646308062685</c:v>
                </c:pt>
                <c:pt idx="1">
                  <c:v>0.1049276303526521</c:v>
                </c:pt>
                <c:pt idx="2">
                  <c:v>0.47390991514553676</c:v>
                </c:pt>
                <c:pt idx="3">
                  <c:v>0.3467455709869674</c:v>
                </c:pt>
                <c:pt idx="4">
                  <c:v>0.79135346680882579</c:v>
                </c:pt>
                <c:pt idx="5">
                  <c:v>-0.20248628898539059</c:v>
                </c:pt>
                <c:pt idx="6">
                  <c:v>0.55851090039249551</c:v>
                </c:pt>
                <c:pt idx="7">
                  <c:v>0.1730052143882008</c:v>
                </c:pt>
                <c:pt idx="8">
                  <c:v>-0.14484335869932066</c:v>
                </c:pt>
                <c:pt idx="9">
                  <c:v>-1.2550365873093416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1-E0AA-42A0-8990-74323B143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5788288"/>
        <c:axId val="1585780672"/>
      </c:scatterChart>
      <c:valAx>
        <c:axId val="1585788288"/>
        <c:scaling>
          <c:orientation val="minMax"/>
          <c:max val="3"/>
          <c:min val="-3"/>
        </c:scaling>
        <c:delete val="0"/>
        <c:axPos val="b"/>
        <c:title>
          <c:tx>
            <c:rich>
              <a:bodyPr/>
              <a:lstStyle/>
              <a:p>
                <a:pPr>
                  <a:defRPr altLang="zh-TW" sz="800" b="1"/>
                </a:pPr>
                <a:r>
                  <a:rPr lang="en-US"/>
                  <a:t>F1 (35.14 %)</a:t>
                </a:r>
              </a:p>
            </c:rich>
          </c:tx>
          <c:layout>
            <c:manualLayout>
              <c:xMode val="edge"/>
              <c:yMode val="edge"/>
              <c:x val="0.47962946289717945"/>
              <c:y val="0.921171331948891"/>
            </c:manualLayout>
          </c:layout>
          <c:overlay val="0"/>
        </c:title>
        <c:numFmt formatCode="General" sourceLinked="0"/>
        <c:majorTickMark val="cross"/>
        <c:minorTickMark val="none"/>
        <c:tickLblPos val="low"/>
        <c:txPr>
          <a:bodyPr/>
          <a:lstStyle/>
          <a:p>
            <a:pPr>
              <a:defRPr sz="700"/>
            </a:pPr>
            <a:endParaRPr lang="zh-TW"/>
          </a:p>
        </c:txPr>
        <c:crossAx val="1585780672"/>
        <c:crosses val="autoZero"/>
        <c:crossBetween val="midCat"/>
        <c:majorUnit val="0.5"/>
      </c:valAx>
      <c:valAx>
        <c:axId val="1585780672"/>
        <c:scaling>
          <c:orientation val="minMax"/>
          <c:max val="1.5"/>
          <c:min val="-2.5"/>
        </c:scaling>
        <c:delete val="0"/>
        <c:axPos val="l"/>
        <c:title>
          <c:tx>
            <c:rich>
              <a:bodyPr/>
              <a:lstStyle/>
              <a:p>
                <a:pPr>
                  <a:defRPr altLang="zh-TW" sz="800" b="1"/>
                </a:pPr>
                <a:r>
                  <a:rPr lang="en-US"/>
                  <a:t>F2 (23.38 %)</a:t>
                </a:r>
              </a:p>
            </c:rich>
          </c:tx>
          <c:layout>
            <c:manualLayout>
              <c:xMode val="edge"/>
              <c:yMode val="edge"/>
              <c:x val="0"/>
              <c:y val="0.31396153751809053"/>
            </c:manualLayout>
          </c:layout>
          <c:overlay val="0"/>
        </c:title>
        <c:numFmt formatCode="General" sourceLinked="0"/>
        <c:majorTickMark val="cross"/>
        <c:minorTickMark val="none"/>
        <c:tickLblPos val="low"/>
        <c:txPr>
          <a:bodyPr/>
          <a:lstStyle/>
          <a:p>
            <a:pPr>
              <a:defRPr sz="700"/>
            </a:pPr>
            <a:endParaRPr lang="zh-TW"/>
          </a:p>
        </c:txPr>
        <c:crossAx val="1585788288"/>
        <c:crosses val="autoZero"/>
        <c:crossBetween val="midCat"/>
        <c:majorUnit val="0.5"/>
      </c:valAx>
      <c:spPr>
        <a:ln>
          <a:solidFill>
            <a:srgbClr val="808080"/>
          </a:solidFill>
          <a:prstDash val="solid"/>
        </a:ln>
      </c:spPr>
    </c:plotArea>
    <c:legend>
      <c:legendPos val="b"/>
      <c:legendEntry>
        <c:idx val="0"/>
        <c:txPr>
          <a:bodyPr/>
          <a:lstStyle/>
          <a:p>
            <a:pPr>
              <a:defRPr sz="800" b="0">
                <a:solidFill>
                  <a:srgbClr val="000000"/>
                </a:solidFill>
              </a:defRPr>
            </a:pPr>
            <a:endParaRPr lang="zh-TW"/>
          </a:p>
        </c:txPr>
      </c:legendEntry>
      <c:legendEntry>
        <c:idx val="1"/>
        <c:txPr>
          <a:bodyPr/>
          <a:lstStyle/>
          <a:p>
            <a:pPr>
              <a:defRPr sz="800" b="0">
                <a:solidFill>
                  <a:srgbClr val="000000"/>
                </a:solidFill>
              </a:defRPr>
            </a:pPr>
            <a:endParaRPr lang="zh-TW"/>
          </a:p>
        </c:txPr>
      </c:legendEntry>
      <c:layout>
        <c:manualLayout>
          <c:xMode val="edge"/>
          <c:yMode val="edge"/>
          <c:x val="0.41056885591613185"/>
          <c:y val="0.95377609340888458"/>
          <c:w val="0.22660803024471449"/>
          <c:h val="3.5868413082980014E-2"/>
        </c:manualLayout>
      </c:layout>
      <c:overlay val="0"/>
      <c:spPr>
        <a:ln w="12700">
          <a:solidFill>
            <a:srgbClr val="000000"/>
          </a:solidFill>
          <a:prstDash val="solid"/>
        </a:ln>
      </c:spPr>
      <c:txPr>
        <a:bodyPr/>
        <a:lstStyle/>
        <a:p>
          <a:pPr>
            <a:defRPr sz="800" b="0"/>
          </a:pPr>
          <a:endParaRPr lang="zh-TW"/>
        </a:p>
      </c:txPr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3488" y="0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39263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3488" y="9339263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86A2A71-24AB-492D-9A66-99BF61E5EB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84407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blackWhite">
          <a:xfrm>
            <a:off x="20638" y="12700"/>
            <a:ext cx="8896350" cy="6780213"/>
          </a:xfrm>
          <a:custGeom>
            <a:avLst/>
            <a:gdLst>
              <a:gd name="T0" fmla="*/ 6300000 w 3985"/>
              <a:gd name="T1" fmla="*/ 0 h 3619"/>
              <a:gd name="T2" fmla="*/ 0 w 3985"/>
              <a:gd name="T3" fmla="*/ 1826667 h 3619"/>
              <a:gd name="T4" fmla="*/ 4842204 w 3985"/>
              <a:gd name="T5" fmla="*/ 6780213 h 3619"/>
              <a:gd name="T6" fmla="*/ 8896350 w 3985"/>
              <a:gd name="T7" fmla="*/ 2107693 h 3619"/>
              <a:gd name="T8" fmla="*/ 6300000 w 3985"/>
              <a:gd name="T9" fmla="*/ 0 h 3619"/>
              <a:gd name="T10" fmla="*/ 6300000 w 3985"/>
              <a:gd name="T11" fmla="*/ 0 h 36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95263" y="234950"/>
            <a:ext cx="3787775" cy="1778000"/>
            <a:chOff x="123" y="148"/>
            <a:chExt cx="2386" cy="1120"/>
          </a:xfrm>
        </p:grpSpPr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177" y="177"/>
              <a:ext cx="2250" cy="1017"/>
            </a:xfrm>
            <a:custGeom>
              <a:avLst/>
              <a:gdLst>
                <a:gd name="T0" fmla="*/ 2250 w 794"/>
                <a:gd name="T1" fmla="*/ 970 h 414"/>
                <a:gd name="T2" fmla="*/ 2012 w 794"/>
                <a:gd name="T3" fmla="*/ 781 h 414"/>
                <a:gd name="T4" fmla="*/ 1576 w 794"/>
                <a:gd name="T5" fmla="*/ 516 h 414"/>
                <a:gd name="T6" fmla="*/ 201 w 794"/>
                <a:gd name="T7" fmla="*/ 0 h 414"/>
                <a:gd name="T8" fmla="*/ 65 w 794"/>
                <a:gd name="T9" fmla="*/ 49 h 414"/>
                <a:gd name="T10" fmla="*/ 0 w 794"/>
                <a:gd name="T11" fmla="*/ 204 h 414"/>
                <a:gd name="T12" fmla="*/ 79 w 794"/>
                <a:gd name="T13" fmla="*/ 381 h 414"/>
                <a:gd name="T14" fmla="*/ 1615 w 794"/>
                <a:gd name="T15" fmla="*/ 1005 h 414"/>
                <a:gd name="T16" fmla="*/ 1952 w 794"/>
                <a:gd name="T17" fmla="*/ 965 h 414"/>
                <a:gd name="T18" fmla="*/ 2224 w 794"/>
                <a:gd name="T19" fmla="*/ 1017 h 414"/>
                <a:gd name="T20" fmla="*/ 2250 w 794"/>
                <a:gd name="T21" fmla="*/ 970 h 414"/>
                <a:gd name="T22" fmla="*/ 2250 w 794"/>
                <a:gd name="T23" fmla="*/ 970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10"/>
            <p:cNvSpPr>
              <a:spLocks/>
            </p:cNvSpPr>
            <p:nvPr userDrawn="1"/>
          </p:nvSpPr>
          <p:spPr bwMode="auto">
            <a:xfrm>
              <a:off x="166" y="261"/>
              <a:ext cx="2244" cy="1007"/>
            </a:xfrm>
            <a:custGeom>
              <a:avLst/>
              <a:gdLst>
                <a:gd name="T0" fmla="*/ 194 w 1586"/>
                <a:gd name="T1" fmla="*/ 0 h 821"/>
                <a:gd name="T2" fmla="*/ 1883 w 1586"/>
                <a:gd name="T3" fmla="*/ 637 h 821"/>
                <a:gd name="T4" fmla="*/ 2020 w 1586"/>
                <a:gd name="T5" fmla="*/ 783 h 821"/>
                <a:gd name="T6" fmla="*/ 2244 w 1586"/>
                <a:gd name="T7" fmla="*/ 971 h 821"/>
                <a:gd name="T8" fmla="*/ 2214 w 1586"/>
                <a:gd name="T9" fmla="*/ 1007 h 821"/>
                <a:gd name="T10" fmla="*/ 1910 w 1586"/>
                <a:gd name="T11" fmla="*/ 965 h 821"/>
                <a:gd name="T12" fmla="*/ 1620 w 1586"/>
                <a:gd name="T13" fmla="*/ 995 h 821"/>
                <a:gd name="T14" fmla="*/ 59 w 1586"/>
                <a:gd name="T15" fmla="*/ 366 h 821"/>
                <a:gd name="T16" fmla="*/ 0 w 1586"/>
                <a:gd name="T17" fmla="*/ 184 h 821"/>
                <a:gd name="T18" fmla="*/ 65 w 1586"/>
                <a:gd name="T19" fmla="*/ 39 h 821"/>
                <a:gd name="T20" fmla="*/ 194 w 1586"/>
                <a:gd name="T21" fmla="*/ 0 h 821"/>
                <a:gd name="T22" fmla="*/ 194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11"/>
            <p:cNvSpPr>
              <a:spLocks/>
            </p:cNvSpPr>
            <p:nvPr userDrawn="1"/>
          </p:nvSpPr>
          <p:spPr bwMode="auto">
            <a:xfrm>
              <a:off x="474" y="344"/>
              <a:ext cx="1488" cy="919"/>
            </a:xfrm>
            <a:custGeom>
              <a:avLst/>
              <a:gdLst>
                <a:gd name="T0" fmla="*/ 0 w 1049"/>
                <a:gd name="T1" fmla="*/ 400 h 747"/>
                <a:gd name="T2" fmla="*/ 1308 w 1049"/>
                <a:gd name="T3" fmla="*/ 919 h 747"/>
                <a:gd name="T4" fmla="*/ 1332 w 1049"/>
                <a:gd name="T5" fmla="*/ 657 h 747"/>
                <a:gd name="T6" fmla="*/ 1488 w 1049"/>
                <a:gd name="T7" fmla="*/ 519 h 747"/>
                <a:gd name="T8" fmla="*/ 111 w 1049"/>
                <a:gd name="T9" fmla="*/ 0 h 747"/>
                <a:gd name="T10" fmla="*/ 0 w 1049"/>
                <a:gd name="T11" fmla="*/ 156 h 747"/>
                <a:gd name="T12" fmla="*/ 0 w 1049"/>
                <a:gd name="T13" fmla="*/ 400 h 747"/>
                <a:gd name="T14" fmla="*/ 0 w 1049"/>
                <a:gd name="T15" fmla="*/ 400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" name="Group 12"/>
            <p:cNvGrpSpPr>
              <a:grpSpLocks/>
            </p:cNvGrpSpPr>
            <p:nvPr userDrawn="1"/>
          </p:nvGrpSpPr>
          <p:grpSpPr bwMode="auto"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10" name="Freeform 13"/>
              <p:cNvSpPr>
                <a:spLocks/>
              </p:cNvSpPr>
              <p:nvPr userDrawn="1"/>
            </p:nvSpPr>
            <p:spPr bwMode="auto">
              <a:xfrm>
                <a:off x="2005" y="934"/>
                <a:ext cx="212" cy="214"/>
              </a:xfrm>
              <a:custGeom>
                <a:avLst/>
                <a:gdLst>
                  <a:gd name="T0" fmla="*/ 155 w 150"/>
                  <a:gd name="T1" fmla="*/ 0 h 173"/>
                  <a:gd name="T2" fmla="*/ 57 w 150"/>
                  <a:gd name="T3" fmla="*/ 82 h 173"/>
                  <a:gd name="T4" fmla="*/ 0 w 150"/>
                  <a:gd name="T5" fmla="*/ 214 h 173"/>
                  <a:gd name="T6" fmla="*/ 113 w 150"/>
                  <a:gd name="T7" fmla="*/ 198 h 173"/>
                  <a:gd name="T8" fmla="*/ 146 w 150"/>
                  <a:gd name="T9" fmla="*/ 104 h 173"/>
                  <a:gd name="T10" fmla="*/ 212 w 150"/>
                  <a:gd name="T11" fmla="*/ 33 h 173"/>
                  <a:gd name="T12" fmla="*/ 155 w 150"/>
                  <a:gd name="T13" fmla="*/ 0 h 173"/>
                  <a:gd name="T14" fmla="*/ 155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4"/>
              <p:cNvSpPr>
                <a:spLocks/>
              </p:cNvSpPr>
              <p:nvPr userDrawn="1"/>
            </p:nvSpPr>
            <p:spPr bwMode="auto">
              <a:xfrm>
                <a:off x="123" y="148"/>
                <a:ext cx="2386" cy="1081"/>
              </a:xfrm>
              <a:custGeom>
                <a:avLst/>
                <a:gdLst>
                  <a:gd name="T0" fmla="*/ 221 w 1684"/>
                  <a:gd name="T1" fmla="*/ 0 h 880"/>
                  <a:gd name="T2" fmla="*/ 89 w 1684"/>
                  <a:gd name="T3" fmla="*/ 64 h 880"/>
                  <a:gd name="T4" fmla="*/ 0 w 1684"/>
                  <a:gd name="T5" fmla="*/ 256 h 880"/>
                  <a:gd name="T6" fmla="*/ 95 w 1684"/>
                  <a:gd name="T7" fmla="*/ 440 h 880"/>
                  <a:gd name="T8" fmla="*/ 1675 w 1684"/>
                  <a:gd name="T9" fmla="*/ 1065 h 880"/>
                  <a:gd name="T10" fmla="*/ 2015 w 1684"/>
                  <a:gd name="T11" fmla="*/ 1026 h 880"/>
                  <a:gd name="T12" fmla="*/ 2290 w 1684"/>
                  <a:gd name="T13" fmla="*/ 1081 h 880"/>
                  <a:gd name="T14" fmla="*/ 2386 w 1684"/>
                  <a:gd name="T15" fmla="*/ 993 h 880"/>
                  <a:gd name="T16" fmla="*/ 2128 w 1684"/>
                  <a:gd name="T17" fmla="*/ 816 h 880"/>
                  <a:gd name="T18" fmla="*/ 2023 w 1684"/>
                  <a:gd name="T19" fmla="*/ 629 h 880"/>
                  <a:gd name="T20" fmla="*/ 1940 w 1684"/>
                  <a:gd name="T21" fmla="*/ 647 h 880"/>
                  <a:gd name="T22" fmla="*/ 2039 w 1684"/>
                  <a:gd name="T23" fmla="*/ 816 h 880"/>
                  <a:gd name="T24" fmla="*/ 2236 w 1684"/>
                  <a:gd name="T25" fmla="*/ 995 h 880"/>
                  <a:gd name="T26" fmla="*/ 2002 w 1684"/>
                  <a:gd name="T27" fmla="*/ 967 h 880"/>
                  <a:gd name="T28" fmla="*/ 1727 w 1684"/>
                  <a:gd name="T29" fmla="*/ 1000 h 880"/>
                  <a:gd name="T30" fmla="*/ 1778 w 1684"/>
                  <a:gd name="T31" fmla="*/ 798 h 880"/>
                  <a:gd name="T32" fmla="*/ 1896 w 1684"/>
                  <a:gd name="T33" fmla="*/ 661 h 880"/>
                  <a:gd name="T34" fmla="*/ 1758 w 1684"/>
                  <a:gd name="T35" fmla="*/ 678 h 880"/>
                  <a:gd name="T36" fmla="*/ 1651 w 1684"/>
                  <a:gd name="T37" fmla="*/ 808 h 880"/>
                  <a:gd name="T38" fmla="*/ 1614 w 1684"/>
                  <a:gd name="T39" fmla="*/ 972 h 880"/>
                  <a:gd name="T40" fmla="*/ 152 w 1684"/>
                  <a:gd name="T41" fmla="*/ 381 h 880"/>
                  <a:gd name="T42" fmla="*/ 113 w 1684"/>
                  <a:gd name="T43" fmla="*/ 264 h 880"/>
                  <a:gd name="T44" fmla="*/ 146 w 1684"/>
                  <a:gd name="T45" fmla="*/ 117 h 880"/>
                  <a:gd name="T46" fmla="*/ 307 w 1684"/>
                  <a:gd name="T47" fmla="*/ 0 h 880"/>
                  <a:gd name="T48" fmla="*/ 221 w 1684"/>
                  <a:gd name="T49" fmla="*/ 0 h 880"/>
                  <a:gd name="T50" fmla="*/ 221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5"/>
              <p:cNvSpPr>
                <a:spLocks/>
              </p:cNvSpPr>
              <p:nvPr userDrawn="1"/>
            </p:nvSpPr>
            <p:spPr bwMode="auto">
              <a:xfrm>
                <a:off x="324" y="158"/>
                <a:ext cx="1686" cy="614"/>
              </a:xfrm>
              <a:custGeom>
                <a:avLst/>
                <a:gdLst>
                  <a:gd name="T0" fmla="*/ 142 w 1190"/>
                  <a:gd name="T1" fmla="*/ 0 h 500"/>
                  <a:gd name="T2" fmla="*/ 1686 w 1190"/>
                  <a:gd name="T3" fmla="*/ 602 h 500"/>
                  <a:gd name="T4" fmla="*/ 1524 w 1190"/>
                  <a:gd name="T5" fmla="*/ 614 h 500"/>
                  <a:gd name="T6" fmla="*/ 0 w 1190"/>
                  <a:gd name="T7" fmla="*/ 33 h 500"/>
                  <a:gd name="T8" fmla="*/ 142 w 1190"/>
                  <a:gd name="T9" fmla="*/ 0 h 500"/>
                  <a:gd name="T10" fmla="*/ 142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Freeform 16"/>
              <p:cNvSpPr>
                <a:spLocks/>
              </p:cNvSpPr>
              <p:nvPr userDrawn="1"/>
            </p:nvSpPr>
            <p:spPr bwMode="auto">
              <a:xfrm>
                <a:off x="409" y="251"/>
                <a:ext cx="227" cy="410"/>
              </a:xfrm>
              <a:custGeom>
                <a:avLst/>
                <a:gdLst>
                  <a:gd name="T0" fmla="*/ 165 w 160"/>
                  <a:gd name="T1" fmla="*/ 0 h 335"/>
                  <a:gd name="T2" fmla="*/ 27 w 160"/>
                  <a:gd name="T3" fmla="*/ 130 h 335"/>
                  <a:gd name="T4" fmla="*/ 0 w 160"/>
                  <a:gd name="T5" fmla="*/ 281 h 335"/>
                  <a:gd name="T6" fmla="*/ 47 w 160"/>
                  <a:gd name="T7" fmla="*/ 384 h 335"/>
                  <a:gd name="T8" fmla="*/ 133 w 160"/>
                  <a:gd name="T9" fmla="*/ 410 h 335"/>
                  <a:gd name="T10" fmla="*/ 108 w 160"/>
                  <a:gd name="T11" fmla="*/ 188 h 335"/>
                  <a:gd name="T12" fmla="*/ 227 w 160"/>
                  <a:gd name="T13" fmla="*/ 21 h 335"/>
                  <a:gd name="T14" fmla="*/ 165 w 160"/>
                  <a:gd name="T15" fmla="*/ 0 h 335"/>
                  <a:gd name="T16" fmla="*/ 165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Freeform 17"/>
              <p:cNvSpPr>
                <a:spLocks/>
              </p:cNvSpPr>
              <p:nvPr userDrawn="1"/>
            </p:nvSpPr>
            <p:spPr bwMode="auto">
              <a:xfrm>
                <a:off x="846" y="536"/>
                <a:ext cx="691" cy="364"/>
              </a:xfrm>
              <a:custGeom>
                <a:avLst/>
                <a:gdLst>
                  <a:gd name="T0" fmla="*/ 20 w 489"/>
                  <a:gd name="T1" fmla="*/ 42 h 296"/>
                  <a:gd name="T2" fmla="*/ 226 w 489"/>
                  <a:gd name="T3" fmla="*/ 81 h 296"/>
                  <a:gd name="T4" fmla="*/ 458 w 489"/>
                  <a:gd name="T5" fmla="*/ 168 h 296"/>
                  <a:gd name="T6" fmla="*/ 622 w 489"/>
                  <a:gd name="T7" fmla="*/ 299 h 296"/>
                  <a:gd name="T8" fmla="*/ 461 w 489"/>
                  <a:gd name="T9" fmla="*/ 283 h 296"/>
                  <a:gd name="T10" fmla="*/ 196 w 489"/>
                  <a:gd name="T11" fmla="*/ 180 h 296"/>
                  <a:gd name="T12" fmla="*/ 71 w 489"/>
                  <a:gd name="T13" fmla="*/ 98 h 296"/>
                  <a:gd name="T14" fmla="*/ 151 w 489"/>
                  <a:gd name="T15" fmla="*/ 200 h 296"/>
                  <a:gd name="T16" fmla="*/ 384 w 489"/>
                  <a:gd name="T17" fmla="*/ 332 h 296"/>
                  <a:gd name="T18" fmla="*/ 658 w 489"/>
                  <a:gd name="T19" fmla="*/ 364 h 296"/>
                  <a:gd name="T20" fmla="*/ 691 w 489"/>
                  <a:gd name="T21" fmla="*/ 275 h 296"/>
                  <a:gd name="T22" fmla="*/ 557 w 489"/>
                  <a:gd name="T23" fmla="*/ 148 h 296"/>
                  <a:gd name="T24" fmla="*/ 240 w 489"/>
                  <a:gd name="T25" fmla="*/ 21 h 296"/>
                  <a:gd name="T26" fmla="*/ 0 w 489"/>
                  <a:gd name="T27" fmla="*/ 0 h 296"/>
                  <a:gd name="T28" fmla="*/ 20 w 489"/>
                  <a:gd name="T29" fmla="*/ 42 h 296"/>
                  <a:gd name="T30" fmla="*/ 20 w 489"/>
                  <a:gd name="T31" fmla="*/ 42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7915275" y="4368800"/>
            <a:ext cx="742950" cy="1058863"/>
            <a:chOff x="4986" y="2752"/>
            <a:chExt cx="468" cy="667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auto">
            <a:xfrm rot="7320404">
              <a:off x="4909" y="2936"/>
              <a:ext cx="629" cy="293"/>
            </a:xfrm>
            <a:custGeom>
              <a:avLst/>
              <a:gdLst>
                <a:gd name="T0" fmla="*/ 629 w 794"/>
                <a:gd name="T1" fmla="*/ 280 h 414"/>
                <a:gd name="T2" fmla="*/ 562 w 794"/>
                <a:gd name="T3" fmla="*/ 225 h 414"/>
                <a:gd name="T4" fmla="*/ 440 w 794"/>
                <a:gd name="T5" fmla="*/ 149 h 414"/>
                <a:gd name="T6" fmla="*/ 56 w 794"/>
                <a:gd name="T7" fmla="*/ 0 h 414"/>
                <a:gd name="T8" fmla="*/ 18 w 794"/>
                <a:gd name="T9" fmla="*/ 14 h 414"/>
                <a:gd name="T10" fmla="*/ 0 w 794"/>
                <a:gd name="T11" fmla="*/ 59 h 414"/>
                <a:gd name="T12" fmla="*/ 22 w 794"/>
                <a:gd name="T13" fmla="*/ 110 h 414"/>
                <a:gd name="T14" fmla="*/ 452 w 794"/>
                <a:gd name="T15" fmla="*/ 289 h 414"/>
                <a:gd name="T16" fmla="*/ 546 w 794"/>
                <a:gd name="T17" fmla="*/ 278 h 414"/>
                <a:gd name="T18" fmla="*/ 622 w 794"/>
                <a:gd name="T19" fmla="*/ 293 h 414"/>
                <a:gd name="T20" fmla="*/ 629 w 794"/>
                <a:gd name="T21" fmla="*/ 280 h 414"/>
                <a:gd name="T22" fmla="*/ 629 w 794"/>
                <a:gd name="T23" fmla="*/ 280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auto">
            <a:xfrm rot="7320404">
              <a:off x="4893" y="2923"/>
              <a:ext cx="627" cy="290"/>
            </a:xfrm>
            <a:custGeom>
              <a:avLst/>
              <a:gdLst>
                <a:gd name="T0" fmla="*/ 54 w 1586"/>
                <a:gd name="T1" fmla="*/ 0 h 821"/>
                <a:gd name="T2" fmla="*/ 526 w 1586"/>
                <a:gd name="T3" fmla="*/ 183 h 821"/>
                <a:gd name="T4" fmla="*/ 565 w 1586"/>
                <a:gd name="T5" fmla="*/ 225 h 821"/>
                <a:gd name="T6" fmla="*/ 627 w 1586"/>
                <a:gd name="T7" fmla="*/ 280 h 821"/>
                <a:gd name="T8" fmla="*/ 619 w 1586"/>
                <a:gd name="T9" fmla="*/ 290 h 821"/>
                <a:gd name="T10" fmla="*/ 534 w 1586"/>
                <a:gd name="T11" fmla="*/ 278 h 821"/>
                <a:gd name="T12" fmla="*/ 453 w 1586"/>
                <a:gd name="T13" fmla="*/ 286 h 821"/>
                <a:gd name="T14" fmla="*/ 17 w 1586"/>
                <a:gd name="T15" fmla="*/ 105 h 821"/>
                <a:gd name="T16" fmla="*/ 0 w 1586"/>
                <a:gd name="T17" fmla="*/ 53 h 821"/>
                <a:gd name="T18" fmla="*/ 18 w 1586"/>
                <a:gd name="T19" fmla="*/ 11 h 821"/>
                <a:gd name="T20" fmla="*/ 54 w 1586"/>
                <a:gd name="T21" fmla="*/ 0 h 821"/>
                <a:gd name="T22" fmla="*/ 54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 rot="7320404">
              <a:off x="5000" y="2913"/>
              <a:ext cx="416" cy="265"/>
            </a:xfrm>
            <a:custGeom>
              <a:avLst/>
              <a:gdLst>
                <a:gd name="T0" fmla="*/ 0 w 1049"/>
                <a:gd name="T1" fmla="*/ 115 h 747"/>
                <a:gd name="T2" fmla="*/ 366 w 1049"/>
                <a:gd name="T3" fmla="*/ 265 h 747"/>
                <a:gd name="T4" fmla="*/ 372 w 1049"/>
                <a:gd name="T5" fmla="*/ 189 h 747"/>
                <a:gd name="T6" fmla="*/ 416 w 1049"/>
                <a:gd name="T7" fmla="*/ 150 h 747"/>
                <a:gd name="T8" fmla="*/ 31 w 1049"/>
                <a:gd name="T9" fmla="*/ 0 h 747"/>
                <a:gd name="T10" fmla="*/ 0 w 1049"/>
                <a:gd name="T11" fmla="*/ 45 h 747"/>
                <a:gd name="T12" fmla="*/ 0 w 1049"/>
                <a:gd name="T13" fmla="*/ 115 h 747"/>
                <a:gd name="T14" fmla="*/ 0 w 1049"/>
                <a:gd name="T15" fmla="*/ 115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9" name="Group 22"/>
            <p:cNvGrpSpPr>
              <a:grpSpLocks/>
            </p:cNvGrpSpPr>
            <p:nvPr userDrawn="1"/>
          </p:nvGrpSpPr>
          <p:grpSpPr bwMode="auto">
            <a:xfrm>
              <a:off x="4986" y="2752"/>
              <a:ext cx="469" cy="667"/>
              <a:chOff x="4986" y="2752"/>
              <a:chExt cx="469" cy="667"/>
            </a:xfrm>
          </p:grpSpPr>
          <p:sp>
            <p:nvSpPr>
              <p:cNvPr id="20" name="Freeform 23"/>
              <p:cNvSpPr>
                <a:spLocks/>
              </p:cNvSpPr>
              <p:nvPr userDrawn="1"/>
            </p:nvSpPr>
            <p:spPr bwMode="auto">
              <a:xfrm rot="7320404">
                <a:off x="4987" y="3190"/>
                <a:ext cx="59" cy="61"/>
              </a:xfrm>
              <a:custGeom>
                <a:avLst/>
                <a:gdLst>
                  <a:gd name="T0" fmla="*/ 43 w 150"/>
                  <a:gd name="T1" fmla="*/ 0 h 173"/>
                  <a:gd name="T2" fmla="*/ 16 w 150"/>
                  <a:gd name="T3" fmla="*/ 23 h 173"/>
                  <a:gd name="T4" fmla="*/ 0 w 150"/>
                  <a:gd name="T5" fmla="*/ 61 h 173"/>
                  <a:gd name="T6" fmla="*/ 31 w 150"/>
                  <a:gd name="T7" fmla="*/ 56 h 173"/>
                  <a:gd name="T8" fmla="*/ 41 w 150"/>
                  <a:gd name="T9" fmla="*/ 30 h 173"/>
                  <a:gd name="T10" fmla="*/ 59 w 150"/>
                  <a:gd name="T11" fmla="*/ 10 h 173"/>
                  <a:gd name="T12" fmla="*/ 43 w 150"/>
                  <a:gd name="T13" fmla="*/ 0 h 173"/>
                  <a:gd name="T14" fmla="*/ 43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 rot="7320404">
                <a:off x="4887" y="2930"/>
                <a:ext cx="667" cy="311"/>
              </a:xfrm>
              <a:custGeom>
                <a:avLst/>
                <a:gdLst>
                  <a:gd name="T0" fmla="*/ 62 w 1684"/>
                  <a:gd name="T1" fmla="*/ 0 h 880"/>
                  <a:gd name="T2" fmla="*/ 25 w 1684"/>
                  <a:gd name="T3" fmla="*/ 18 h 880"/>
                  <a:gd name="T4" fmla="*/ 0 w 1684"/>
                  <a:gd name="T5" fmla="*/ 74 h 880"/>
                  <a:gd name="T6" fmla="*/ 27 w 1684"/>
                  <a:gd name="T7" fmla="*/ 127 h 880"/>
                  <a:gd name="T8" fmla="*/ 468 w 1684"/>
                  <a:gd name="T9" fmla="*/ 306 h 880"/>
                  <a:gd name="T10" fmla="*/ 563 w 1684"/>
                  <a:gd name="T11" fmla="*/ 295 h 880"/>
                  <a:gd name="T12" fmla="*/ 640 w 1684"/>
                  <a:gd name="T13" fmla="*/ 311 h 880"/>
                  <a:gd name="T14" fmla="*/ 667 w 1684"/>
                  <a:gd name="T15" fmla="*/ 286 h 880"/>
                  <a:gd name="T16" fmla="*/ 595 w 1684"/>
                  <a:gd name="T17" fmla="*/ 235 h 880"/>
                  <a:gd name="T18" fmla="*/ 566 w 1684"/>
                  <a:gd name="T19" fmla="*/ 181 h 880"/>
                  <a:gd name="T20" fmla="*/ 542 w 1684"/>
                  <a:gd name="T21" fmla="*/ 186 h 880"/>
                  <a:gd name="T22" fmla="*/ 570 w 1684"/>
                  <a:gd name="T23" fmla="*/ 235 h 880"/>
                  <a:gd name="T24" fmla="*/ 625 w 1684"/>
                  <a:gd name="T25" fmla="*/ 286 h 880"/>
                  <a:gd name="T26" fmla="*/ 560 w 1684"/>
                  <a:gd name="T27" fmla="*/ 278 h 880"/>
                  <a:gd name="T28" fmla="*/ 483 w 1684"/>
                  <a:gd name="T29" fmla="*/ 288 h 880"/>
                  <a:gd name="T30" fmla="*/ 497 w 1684"/>
                  <a:gd name="T31" fmla="*/ 230 h 880"/>
                  <a:gd name="T32" fmla="*/ 530 w 1684"/>
                  <a:gd name="T33" fmla="*/ 190 h 880"/>
                  <a:gd name="T34" fmla="*/ 492 w 1684"/>
                  <a:gd name="T35" fmla="*/ 195 h 880"/>
                  <a:gd name="T36" fmla="*/ 461 w 1684"/>
                  <a:gd name="T37" fmla="*/ 233 h 880"/>
                  <a:gd name="T38" fmla="*/ 451 w 1684"/>
                  <a:gd name="T39" fmla="*/ 280 h 880"/>
                  <a:gd name="T40" fmla="*/ 42 w 1684"/>
                  <a:gd name="T41" fmla="*/ 110 h 880"/>
                  <a:gd name="T42" fmla="*/ 32 w 1684"/>
                  <a:gd name="T43" fmla="*/ 76 h 880"/>
                  <a:gd name="T44" fmla="*/ 41 w 1684"/>
                  <a:gd name="T45" fmla="*/ 34 h 880"/>
                  <a:gd name="T46" fmla="*/ 86 w 1684"/>
                  <a:gd name="T47" fmla="*/ 0 h 880"/>
                  <a:gd name="T48" fmla="*/ 62 w 1684"/>
                  <a:gd name="T49" fmla="*/ 0 h 880"/>
                  <a:gd name="T50" fmla="*/ 62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 rot="7320404">
                <a:off x="5062" y="2997"/>
                <a:ext cx="472" cy="176"/>
              </a:xfrm>
              <a:custGeom>
                <a:avLst/>
                <a:gdLst>
                  <a:gd name="T0" fmla="*/ 40 w 1190"/>
                  <a:gd name="T1" fmla="*/ 0 h 500"/>
                  <a:gd name="T2" fmla="*/ 472 w 1190"/>
                  <a:gd name="T3" fmla="*/ 172 h 500"/>
                  <a:gd name="T4" fmla="*/ 427 w 1190"/>
                  <a:gd name="T5" fmla="*/ 176 h 500"/>
                  <a:gd name="T6" fmla="*/ 0 w 1190"/>
                  <a:gd name="T7" fmla="*/ 10 h 500"/>
                  <a:gd name="T8" fmla="*/ 40 w 1190"/>
                  <a:gd name="T9" fmla="*/ 0 h 500"/>
                  <a:gd name="T10" fmla="*/ 4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Freeform 26"/>
              <p:cNvSpPr>
                <a:spLocks/>
              </p:cNvSpPr>
              <p:nvPr userDrawn="1"/>
            </p:nvSpPr>
            <p:spPr bwMode="auto">
              <a:xfrm rot="7320404">
                <a:off x="5364" y="2873"/>
                <a:ext cx="63" cy="118"/>
              </a:xfrm>
              <a:custGeom>
                <a:avLst/>
                <a:gdLst>
                  <a:gd name="T0" fmla="*/ 46 w 160"/>
                  <a:gd name="T1" fmla="*/ 0 h 335"/>
                  <a:gd name="T2" fmla="*/ 7 w 160"/>
                  <a:gd name="T3" fmla="*/ 37 h 335"/>
                  <a:gd name="T4" fmla="*/ 0 w 160"/>
                  <a:gd name="T5" fmla="*/ 81 h 335"/>
                  <a:gd name="T6" fmla="*/ 13 w 160"/>
                  <a:gd name="T7" fmla="*/ 111 h 335"/>
                  <a:gd name="T8" fmla="*/ 37 w 160"/>
                  <a:gd name="T9" fmla="*/ 118 h 335"/>
                  <a:gd name="T10" fmla="*/ 30 w 160"/>
                  <a:gd name="T11" fmla="*/ 54 h 335"/>
                  <a:gd name="T12" fmla="*/ 63 w 160"/>
                  <a:gd name="T13" fmla="*/ 6 h 335"/>
                  <a:gd name="T14" fmla="*/ 46 w 160"/>
                  <a:gd name="T15" fmla="*/ 0 h 335"/>
                  <a:gd name="T16" fmla="*/ 46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Freeform 27"/>
              <p:cNvSpPr>
                <a:spLocks/>
              </p:cNvSpPr>
              <p:nvPr userDrawn="1"/>
            </p:nvSpPr>
            <p:spPr bwMode="auto">
              <a:xfrm rot="7320404">
                <a:off x="5137" y="3000"/>
                <a:ext cx="193" cy="104"/>
              </a:xfrm>
              <a:custGeom>
                <a:avLst/>
                <a:gdLst>
                  <a:gd name="T0" fmla="*/ 6 w 489"/>
                  <a:gd name="T1" fmla="*/ 12 h 296"/>
                  <a:gd name="T2" fmla="*/ 63 w 489"/>
                  <a:gd name="T3" fmla="*/ 23 h 296"/>
                  <a:gd name="T4" fmla="*/ 128 w 489"/>
                  <a:gd name="T5" fmla="*/ 48 h 296"/>
                  <a:gd name="T6" fmla="*/ 174 w 489"/>
                  <a:gd name="T7" fmla="*/ 85 h 296"/>
                  <a:gd name="T8" fmla="*/ 129 w 489"/>
                  <a:gd name="T9" fmla="*/ 81 h 296"/>
                  <a:gd name="T10" fmla="*/ 55 w 489"/>
                  <a:gd name="T11" fmla="*/ 51 h 296"/>
                  <a:gd name="T12" fmla="*/ 20 w 489"/>
                  <a:gd name="T13" fmla="*/ 28 h 296"/>
                  <a:gd name="T14" fmla="*/ 42 w 489"/>
                  <a:gd name="T15" fmla="*/ 57 h 296"/>
                  <a:gd name="T16" fmla="*/ 107 w 489"/>
                  <a:gd name="T17" fmla="*/ 95 h 296"/>
                  <a:gd name="T18" fmla="*/ 184 w 489"/>
                  <a:gd name="T19" fmla="*/ 104 h 296"/>
                  <a:gd name="T20" fmla="*/ 193 w 489"/>
                  <a:gd name="T21" fmla="*/ 79 h 296"/>
                  <a:gd name="T22" fmla="*/ 156 w 489"/>
                  <a:gd name="T23" fmla="*/ 42 h 296"/>
                  <a:gd name="T24" fmla="*/ 67 w 489"/>
                  <a:gd name="T25" fmla="*/ 6 h 296"/>
                  <a:gd name="T26" fmla="*/ 0 w 489"/>
                  <a:gd name="T27" fmla="*/ 0 h 296"/>
                  <a:gd name="T28" fmla="*/ 6 w 489"/>
                  <a:gd name="T29" fmla="*/ 12 h 296"/>
                  <a:gd name="T30" fmla="*/ 6 w 489"/>
                  <a:gd name="T31" fmla="*/ 12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5" name="Freeform 28"/>
          <p:cNvSpPr>
            <a:spLocks/>
          </p:cNvSpPr>
          <p:nvPr/>
        </p:nvSpPr>
        <p:spPr bwMode="auto">
          <a:xfrm>
            <a:off x="901700" y="5054600"/>
            <a:ext cx="6807200" cy="728663"/>
          </a:xfrm>
          <a:custGeom>
            <a:avLst/>
            <a:gdLst>
              <a:gd name="T0" fmla="*/ 0 w 4288"/>
              <a:gd name="T1" fmla="*/ 0 h 459"/>
              <a:gd name="T2" fmla="*/ 1295400 w 4288"/>
              <a:gd name="T3" fmla="*/ 406400 h 459"/>
              <a:gd name="T4" fmla="*/ 2476500 w 4288"/>
              <a:gd name="T5" fmla="*/ 228600 h 459"/>
              <a:gd name="T6" fmla="*/ 2946400 w 4288"/>
              <a:gd name="T7" fmla="*/ 596900 h 459"/>
              <a:gd name="T8" fmla="*/ 3721100 w 4288"/>
              <a:gd name="T9" fmla="*/ 241300 h 459"/>
              <a:gd name="T10" fmla="*/ 5613400 w 4288"/>
              <a:gd name="T11" fmla="*/ 723900 h 459"/>
              <a:gd name="T12" fmla="*/ 6807200 w 4288"/>
              <a:gd name="T13" fmla="*/ 215900 h 4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9"/>
          <p:cNvSpPr>
            <a:spLocks/>
          </p:cNvSpPr>
          <p:nvPr/>
        </p:nvSpPr>
        <p:spPr bwMode="auto">
          <a:xfrm>
            <a:off x="4076700" y="1930400"/>
            <a:ext cx="889000" cy="381000"/>
          </a:xfrm>
          <a:custGeom>
            <a:avLst/>
            <a:gdLst>
              <a:gd name="T0" fmla="*/ 0 w 560"/>
              <a:gd name="T1" fmla="*/ 50800 h 240"/>
              <a:gd name="T2" fmla="*/ 444500 w 560"/>
              <a:gd name="T3" fmla="*/ 228600 h 240"/>
              <a:gd name="T4" fmla="*/ 711200 w 560"/>
              <a:gd name="T5" fmla="*/ 25400 h 240"/>
              <a:gd name="T6" fmla="*/ 889000 w 560"/>
              <a:gd name="T7" fmla="*/ 381000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 sz="28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623F3-F7CA-4CB3-A78D-D40FF18F7A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032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366B8-B77D-496C-9A85-8A17773352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367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1924050" cy="5334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19750" cy="5334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79DE1-F270-41B3-9DA0-BCAACEBC8B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786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5800" y="1828800"/>
            <a:ext cx="7696200" cy="3657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DAC76-20FD-4BA2-BEE4-5CE6001986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7694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10100" y="1828800"/>
            <a:ext cx="3771900" cy="1752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3771900" cy="1752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37301-123F-4C1F-A8AC-7AFAE215C5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5913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4A708-5D5D-43EF-AF39-FAE3250A21A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306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A72FC-434C-4015-968C-A3DF4AF2F4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343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2BF8A-937D-4905-9C69-70427776E7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041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7719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7FA45-1932-448A-8F60-4475B1042B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062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70A52-0E3F-4B99-9AC9-575D2D72C7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036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FAA93-D033-4049-8C0F-86CFFEBEC0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57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9A6F4-AD40-4EC0-80D9-0CA6A21A0D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349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8D2CA-86A4-46C0-8536-05267693EA0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937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CF82-5FD2-44D3-B83C-3E0ADDE012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262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2"/>
          <p:cNvSpPr>
            <a:spLocks/>
          </p:cNvSpPr>
          <p:nvPr/>
        </p:nvSpPr>
        <p:spPr bwMode="auto">
          <a:xfrm rot="-3172564">
            <a:off x="7777957" y="-15081"/>
            <a:ext cx="1162050" cy="2084387"/>
          </a:xfrm>
          <a:custGeom>
            <a:avLst/>
            <a:gdLst>
              <a:gd name="T0" fmla="*/ 1162050 w 2903"/>
              <a:gd name="T1" fmla="*/ 244856 h 3686"/>
              <a:gd name="T2" fmla="*/ 1026751 w 2903"/>
              <a:gd name="T3" fmla="*/ 45239 h 3686"/>
              <a:gd name="T4" fmla="*/ 897056 w 2903"/>
              <a:gd name="T5" fmla="*/ 0 h 3686"/>
              <a:gd name="T6" fmla="*/ 44032 w 2903"/>
              <a:gd name="T7" fmla="*/ 1589585 h 3686"/>
              <a:gd name="T8" fmla="*/ 44032 w 2903"/>
              <a:gd name="T9" fmla="*/ 1825394 h 3686"/>
              <a:gd name="T10" fmla="*/ 0 w 2903"/>
              <a:gd name="T11" fmla="*/ 2053285 h 3686"/>
              <a:gd name="T12" fmla="*/ 28821 w 2903"/>
              <a:gd name="T13" fmla="*/ 2084387 h 3686"/>
              <a:gd name="T14" fmla="*/ 176529 w 2903"/>
              <a:gd name="T15" fmla="*/ 1897211 h 3686"/>
              <a:gd name="T16" fmla="*/ 296217 w 2903"/>
              <a:gd name="T17" fmla="*/ 1825394 h 3686"/>
              <a:gd name="T18" fmla="*/ 1162050 w 2903"/>
              <a:gd name="T19" fmla="*/ 244856 h 3686"/>
              <a:gd name="T20" fmla="*/ 1162050 w 2903"/>
              <a:gd name="T21" fmla="*/ 244856 h 36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6870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56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新細明體" pitchFamily="18" charset="-120"/>
              </a:defRPr>
            </a:lvl1pPr>
          </a:lstStyle>
          <a:p>
            <a:pPr>
              <a:defRPr/>
            </a:pPr>
            <a:fld id="{0852A7F4-FA13-4AA2-905E-27D01BB734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 rot="-3172564">
            <a:off x="7865269" y="24607"/>
            <a:ext cx="1165225" cy="2097087"/>
          </a:xfrm>
          <a:custGeom>
            <a:avLst/>
            <a:gdLst>
              <a:gd name="T0" fmla="*/ 917850 w 2911"/>
              <a:gd name="T1" fmla="*/ 0 h 3703"/>
              <a:gd name="T2" fmla="*/ 52037 w 2911"/>
              <a:gd name="T3" fmla="*/ 1605520 h 3703"/>
              <a:gd name="T4" fmla="*/ 52437 w 2911"/>
              <a:gd name="T5" fmla="*/ 1812794 h 3703"/>
              <a:gd name="T6" fmla="*/ 0 w 2911"/>
              <a:gd name="T7" fmla="*/ 2057445 h 3703"/>
              <a:gd name="T8" fmla="*/ 20014 w 2911"/>
              <a:gd name="T9" fmla="*/ 2097087 h 3703"/>
              <a:gd name="T10" fmla="*/ 168920 w 2911"/>
              <a:gd name="T11" fmla="*/ 1898308 h 3703"/>
              <a:gd name="T12" fmla="*/ 305416 w 2911"/>
              <a:gd name="T13" fmla="*/ 1823554 h 3703"/>
              <a:gd name="T14" fmla="*/ 1165225 w 2911"/>
              <a:gd name="T15" fmla="*/ 242385 h 3703"/>
              <a:gd name="T16" fmla="*/ 1036334 w 2911"/>
              <a:gd name="T17" fmla="*/ 54367 h 3703"/>
              <a:gd name="T18" fmla="*/ 917850 w 2911"/>
              <a:gd name="T19" fmla="*/ 0 h 3703"/>
              <a:gd name="T20" fmla="*/ 917850 w 2911"/>
              <a:gd name="T21" fmla="*/ 0 h 370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 rot="-3172564">
            <a:off x="7831138" y="192088"/>
            <a:ext cx="1025525" cy="1571625"/>
          </a:xfrm>
          <a:custGeom>
            <a:avLst/>
            <a:gdLst>
              <a:gd name="T0" fmla="*/ 0 w 2561"/>
              <a:gd name="T1" fmla="*/ 1406370 h 2777"/>
              <a:gd name="T2" fmla="*/ 172990 w 2561"/>
              <a:gd name="T3" fmla="*/ 1444854 h 2777"/>
              <a:gd name="T4" fmla="*/ 294723 w 2561"/>
              <a:gd name="T5" fmla="*/ 1571625 h 2777"/>
              <a:gd name="T6" fmla="*/ 1025525 w 2561"/>
              <a:gd name="T7" fmla="*/ 225811 h 2777"/>
              <a:gd name="T8" fmla="*/ 848130 w 2561"/>
              <a:gd name="T9" fmla="*/ 46407 h 2777"/>
              <a:gd name="T10" fmla="*/ 760034 w 2561"/>
              <a:gd name="T11" fmla="*/ 0 h 2777"/>
              <a:gd name="T12" fmla="*/ 0 w 2561"/>
              <a:gd name="T13" fmla="*/ 1406370 h 2777"/>
              <a:gd name="T14" fmla="*/ 0 w 2561"/>
              <a:gd name="T15" fmla="*/ 1406370 h 277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034" name="Group 10"/>
          <p:cNvGrpSpPr>
            <a:grpSpLocks/>
          </p:cNvGrpSpPr>
          <p:nvPr/>
        </p:nvGrpSpPr>
        <p:grpSpPr bwMode="auto">
          <a:xfrm>
            <a:off x="7938" y="5540375"/>
            <a:ext cx="1784350" cy="1246188"/>
            <a:chOff x="5" y="3490"/>
            <a:chExt cx="1124" cy="785"/>
          </a:xfrm>
        </p:grpSpPr>
        <p:sp>
          <p:nvSpPr>
            <p:cNvPr id="1051" name="Freeform 11"/>
            <p:cNvSpPr>
              <a:spLocks/>
            </p:cNvSpPr>
            <p:nvPr userDrawn="1"/>
          </p:nvSpPr>
          <p:spPr bwMode="auto">
            <a:xfrm>
              <a:off x="24" y="3505"/>
              <a:ext cx="1089" cy="649"/>
            </a:xfrm>
            <a:custGeom>
              <a:avLst/>
              <a:gdLst>
                <a:gd name="T0" fmla="*/ 794 w 2177"/>
                <a:gd name="T1" fmla="*/ 630 h 1298"/>
                <a:gd name="T2" fmla="*/ 710 w 2177"/>
                <a:gd name="T3" fmla="*/ 553 h 1298"/>
                <a:gd name="T4" fmla="*/ 666 w 2177"/>
                <a:gd name="T5" fmla="*/ 239 h 1298"/>
                <a:gd name="T6" fmla="*/ 1070 w 2177"/>
                <a:gd name="T7" fmla="*/ 165 h 1298"/>
                <a:gd name="T8" fmla="*/ 1089 w 2177"/>
                <a:gd name="T9" fmla="*/ 102 h 1298"/>
                <a:gd name="T10" fmla="*/ 1050 w 2177"/>
                <a:gd name="T11" fmla="*/ 50 h 1298"/>
                <a:gd name="T12" fmla="*/ 638 w 2177"/>
                <a:gd name="T13" fmla="*/ 106 h 1298"/>
                <a:gd name="T14" fmla="*/ 610 w 2177"/>
                <a:gd name="T15" fmla="*/ 16 h 1298"/>
                <a:gd name="T16" fmla="*/ 543 w 2177"/>
                <a:gd name="T17" fmla="*/ 0 h 1298"/>
                <a:gd name="T18" fmla="*/ 479 w 2177"/>
                <a:gd name="T19" fmla="*/ 14 h 1298"/>
                <a:gd name="T20" fmla="*/ 444 w 2177"/>
                <a:gd name="T21" fmla="*/ 53 h 1298"/>
                <a:gd name="T22" fmla="*/ 469 w 2177"/>
                <a:gd name="T23" fmla="*/ 143 h 1298"/>
                <a:gd name="T24" fmla="*/ 330 w 2177"/>
                <a:gd name="T25" fmla="*/ 221 h 1298"/>
                <a:gd name="T26" fmla="*/ 492 w 2177"/>
                <a:gd name="T27" fmla="*/ 237 h 1298"/>
                <a:gd name="T28" fmla="*/ 556 w 2177"/>
                <a:gd name="T29" fmla="*/ 445 h 1298"/>
                <a:gd name="T30" fmla="*/ 71 w 2177"/>
                <a:gd name="T31" fmla="*/ 235 h 1298"/>
                <a:gd name="T32" fmla="*/ 23 w 2177"/>
                <a:gd name="T33" fmla="*/ 255 h 1298"/>
                <a:gd name="T34" fmla="*/ 0 w 2177"/>
                <a:gd name="T35" fmla="*/ 318 h 1298"/>
                <a:gd name="T36" fmla="*/ 28 w 2177"/>
                <a:gd name="T37" fmla="*/ 390 h 1298"/>
                <a:gd name="T38" fmla="*/ 570 w 2177"/>
                <a:gd name="T39" fmla="*/ 644 h 1298"/>
                <a:gd name="T40" fmla="*/ 689 w 2177"/>
                <a:gd name="T41" fmla="*/ 628 h 1298"/>
                <a:gd name="T42" fmla="*/ 785 w 2177"/>
                <a:gd name="T43" fmla="*/ 649 h 1298"/>
                <a:gd name="T44" fmla="*/ 794 w 2177"/>
                <a:gd name="T45" fmla="*/ 630 h 1298"/>
                <a:gd name="T46" fmla="*/ 794 w 2177"/>
                <a:gd name="T47" fmla="*/ 630 h 12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" name="Freeform 12"/>
            <p:cNvSpPr>
              <a:spLocks/>
            </p:cNvSpPr>
            <p:nvPr userDrawn="1"/>
          </p:nvSpPr>
          <p:spPr bwMode="auto">
            <a:xfrm>
              <a:off x="1022" y="3582"/>
              <a:ext cx="71" cy="129"/>
            </a:xfrm>
            <a:custGeom>
              <a:avLst/>
              <a:gdLst>
                <a:gd name="T0" fmla="*/ 0 w 143"/>
                <a:gd name="T1" fmla="*/ 4 h 258"/>
                <a:gd name="T2" fmla="*/ 60 w 143"/>
                <a:gd name="T3" fmla="*/ 0 h 258"/>
                <a:gd name="T4" fmla="*/ 71 w 143"/>
                <a:gd name="T5" fmla="*/ 117 h 258"/>
                <a:gd name="T6" fmla="*/ 4 w 143"/>
                <a:gd name="T7" fmla="*/ 129 h 258"/>
                <a:gd name="T8" fmla="*/ 0 w 143"/>
                <a:gd name="T9" fmla="*/ 4 h 258"/>
                <a:gd name="T10" fmla="*/ 0 w 143"/>
                <a:gd name="T11" fmla="*/ 4 h 2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3" name="Freeform 13"/>
            <p:cNvSpPr>
              <a:spLocks/>
            </p:cNvSpPr>
            <p:nvPr userDrawn="1"/>
          </p:nvSpPr>
          <p:spPr bwMode="auto">
            <a:xfrm>
              <a:off x="20" y="3774"/>
              <a:ext cx="792" cy="410"/>
            </a:xfrm>
            <a:custGeom>
              <a:avLst/>
              <a:gdLst>
                <a:gd name="T0" fmla="*/ 68 w 1586"/>
                <a:gd name="T1" fmla="*/ 0 h 821"/>
                <a:gd name="T2" fmla="*/ 665 w 1586"/>
                <a:gd name="T3" fmla="*/ 259 h 821"/>
                <a:gd name="T4" fmla="*/ 713 w 1586"/>
                <a:gd name="T5" fmla="*/ 319 h 821"/>
                <a:gd name="T6" fmla="*/ 792 w 1586"/>
                <a:gd name="T7" fmla="*/ 396 h 821"/>
                <a:gd name="T8" fmla="*/ 782 w 1586"/>
                <a:gd name="T9" fmla="*/ 410 h 821"/>
                <a:gd name="T10" fmla="*/ 674 w 1586"/>
                <a:gd name="T11" fmla="*/ 393 h 821"/>
                <a:gd name="T12" fmla="*/ 572 w 1586"/>
                <a:gd name="T13" fmla="*/ 405 h 821"/>
                <a:gd name="T14" fmla="*/ 21 w 1586"/>
                <a:gd name="T15" fmla="*/ 149 h 821"/>
                <a:gd name="T16" fmla="*/ 0 w 1586"/>
                <a:gd name="T17" fmla="*/ 75 h 821"/>
                <a:gd name="T18" fmla="*/ 23 w 1586"/>
                <a:gd name="T19" fmla="*/ 16 h 821"/>
                <a:gd name="T20" fmla="*/ 68 w 1586"/>
                <a:gd name="T21" fmla="*/ 0 h 821"/>
                <a:gd name="T22" fmla="*/ 68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4" name="Freeform 14"/>
            <p:cNvSpPr>
              <a:spLocks/>
            </p:cNvSpPr>
            <p:nvPr userDrawn="1"/>
          </p:nvSpPr>
          <p:spPr bwMode="auto">
            <a:xfrm>
              <a:off x="129" y="3808"/>
              <a:ext cx="525" cy="374"/>
            </a:xfrm>
            <a:custGeom>
              <a:avLst/>
              <a:gdLst>
                <a:gd name="T0" fmla="*/ 0 w 1049"/>
                <a:gd name="T1" fmla="*/ 163 h 747"/>
                <a:gd name="T2" fmla="*/ 461 w 1049"/>
                <a:gd name="T3" fmla="*/ 374 h 747"/>
                <a:gd name="T4" fmla="*/ 470 w 1049"/>
                <a:gd name="T5" fmla="*/ 267 h 747"/>
                <a:gd name="T6" fmla="*/ 525 w 1049"/>
                <a:gd name="T7" fmla="*/ 211 h 747"/>
                <a:gd name="T8" fmla="*/ 39 w 1049"/>
                <a:gd name="T9" fmla="*/ 0 h 747"/>
                <a:gd name="T10" fmla="*/ 0 w 1049"/>
                <a:gd name="T11" fmla="*/ 64 h 747"/>
                <a:gd name="T12" fmla="*/ 0 w 1049"/>
                <a:gd name="T13" fmla="*/ 163 h 747"/>
                <a:gd name="T14" fmla="*/ 0 w 1049"/>
                <a:gd name="T15" fmla="*/ 163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5" name="Freeform 15"/>
            <p:cNvSpPr>
              <a:spLocks/>
            </p:cNvSpPr>
            <p:nvPr userDrawn="1"/>
          </p:nvSpPr>
          <p:spPr bwMode="auto">
            <a:xfrm>
              <a:off x="485" y="3532"/>
              <a:ext cx="135" cy="121"/>
            </a:xfrm>
            <a:custGeom>
              <a:avLst/>
              <a:gdLst>
                <a:gd name="T0" fmla="*/ 0 w 272"/>
                <a:gd name="T1" fmla="*/ 14 h 241"/>
                <a:gd name="T2" fmla="*/ 79 w 272"/>
                <a:gd name="T3" fmla="*/ 0 h 241"/>
                <a:gd name="T4" fmla="*/ 125 w 272"/>
                <a:gd name="T5" fmla="*/ 18 h 241"/>
                <a:gd name="T6" fmla="*/ 135 w 272"/>
                <a:gd name="T7" fmla="*/ 70 h 241"/>
                <a:gd name="T8" fmla="*/ 81 w 272"/>
                <a:gd name="T9" fmla="*/ 73 h 241"/>
                <a:gd name="T10" fmla="*/ 16 w 272"/>
                <a:gd name="T11" fmla="*/ 121 h 241"/>
                <a:gd name="T12" fmla="*/ 0 w 272"/>
                <a:gd name="T13" fmla="*/ 14 h 241"/>
                <a:gd name="T14" fmla="*/ 0 w 272"/>
                <a:gd name="T15" fmla="*/ 14 h 2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6" name="Freeform 16"/>
            <p:cNvSpPr>
              <a:spLocks/>
            </p:cNvSpPr>
            <p:nvPr userDrawn="1"/>
          </p:nvSpPr>
          <p:spPr bwMode="auto">
            <a:xfrm>
              <a:off x="641" y="4163"/>
              <a:ext cx="76" cy="112"/>
            </a:xfrm>
            <a:custGeom>
              <a:avLst/>
              <a:gdLst>
                <a:gd name="T0" fmla="*/ 76 w 152"/>
                <a:gd name="T1" fmla="*/ 2 h 224"/>
                <a:gd name="T2" fmla="*/ 76 w 152"/>
                <a:gd name="T3" fmla="*/ 112 h 224"/>
                <a:gd name="T4" fmla="*/ 0 w 152"/>
                <a:gd name="T5" fmla="*/ 4 h 224"/>
                <a:gd name="T6" fmla="*/ 36 w 152"/>
                <a:gd name="T7" fmla="*/ 0 h 224"/>
                <a:gd name="T8" fmla="*/ 76 w 152"/>
                <a:gd name="T9" fmla="*/ 2 h 224"/>
                <a:gd name="T10" fmla="*/ 76 w 152"/>
                <a:gd name="T11" fmla="*/ 2 h 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7" name="Freeform 17"/>
            <p:cNvSpPr>
              <a:spLocks/>
            </p:cNvSpPr>
            <p:nvPr userDrawn="1"/>
          </p:nvSpPr>
          <p:spPr bwMode="auto">
            <a:xfrm>
              <a:off x="504" y="3607"/>
              <a:ext cx="193" cy="383"/>
            </a:xfrm>
            <a:custGeom>
              <a:avLst/>
              <a:gdLst>
                <a:gd name="T0" fmla="*/ 0 w 386"/>
                <a:gd name="T1" fmla="*/ 40 h 764"/>
                <a:gd name="T2" fmla="*/ 44 w 386"/>
                <a:gd name="T3" fmla="*/ 0 h 764"/>
                <a:gd name="T4" fmla="*/ 116 w 386"/>
                <a:gd name="T5" fmla="*/ 3 h 764"/>
                <a:gd name="T6" fmla="*/ 193 w 386"/>
                <a:gd name="T7" fmla="*/ 383 h 764"/>
                <a:gd name="T8" fmla="*/ 140 w 386"/>
                <a:gd name="T9" fmla="*/ 361 h 764"/>
                <a:gd name="T10" fmla="*/ 76 w 386"/>
                <a:gd name="T11" fmla="*/ 339 h 764"/>
                <a:gd name="T12" fmla="*/ 0 w 386"/>
                <a:gd name="T13" fmla="*/ 40 h 764"/>
                <a:gd name="T14" fmla="*/ 0 w 386"/>
                <a:gd name="T15" fmla="*/ 40 h 7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8" name="Freeform 18"/>
            <p:cNvSpPr>
              <a:spLocks/>
            </p:cNvSpPr>
            <p:nvPr userDrawn="1"/>
          </p:nvSpPr>
          <p:spPr bwMode="auto">
            <a:xfrm>
              <a:off x="668" y="3590"/>
              <a:ext cx="364" cy="174"/>
            </a:xfrm>
            <a:custGeom>
              <a:avLst/>
              <a:gdLst>
                <a:gd name="T0" fmla="*/ 346 w 728"/>
                <a:gd name="T1" fmla="*/ 0 h 348"/>
                <a:gd name="T2" fmla="*/ 0 w 728"/>
                <a:gd name="T3" fmla="*/ 53 h 348"/>
                <a:gd name="T4" fmla="*/ 14 w 728"/>
                <a:gd name="T5" fmla="*/ 174 h 348"/>
                <a:gd name="T6" fmla="*/ 358 w 728"/>
                <a:gd name="T7" fmla="*/ 119 h 348"/>
                <a:gd name="T8" fmla="*/ 364 w 728"/>
                <a:gd name="T9" fmla="*/ 22 h 348"/>
                <a:gd name="T10" fmla="*/ 346 w 728"/>
                <a:gd name="T11" fmla="*/ 0 h 348"/>
                <a:gd name="T12" fmla="*/ 346 w 7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9" name="Freeform 19"/>
            <p:cNvSpPr>
              <a:spLocks/>
            </p:cNvSpPr>
            <p:nvPr userDrawn="1"/>
          </p:nvSpPr>
          <p:spPr bwMode="auto">
            <a:xfrm>
              <a:off x="347" y="3693"/>
              <a:ext cx="156" cy="67"/>
            </a:xfrm>
            <a:custGeom>
              <a:avLst/>
              <a:gdLst>
                <a:gd name="T0" fmla="*/ 136 w 312"/>
                <a:gd name="T1" fmla="*/ 0 h 135"/>
                <a:gd name="T2" fmla="*/ 0 w 312"/>
                <a:gd name="T3" fmla="*/ 39 h 135"/>
                <a:gd name="T4" fmla="*/ 156 w 312"/>
                <a:gd name="T5" fmla="*/ 67 h 135"/>
                <a:gd name="T6" fmla="*/ 136 w 312"/>
                <a:gd name="T7" fmla="*/ 0 h 135"/>
                <a:gd name="T8" fmla="*/ 136 w 31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060" name="Group 20"/>
            <p:cNvGrpSpPr>
              <a:grpSpLocks/>
            </p:cNvGrpSpPr>
            <p:nvPr userDrawn="1"/>
          </p:nvGrpSpPr>
          <p:grpSpPr bwMode="auto"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1061" name="Group 21"/>
              <p:cNvGrpSpPr>
                <a:grpSpLocks/>
              </p:cNvGrpSpPr>
              <p:nvPr userDrawn="1"/>
            </p:nvGrpSpPr>
            <p:grpSpPr bwMode="auto"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1074" name="Freeform 22"/>
                <p:cNvSpPr>
                  <a:spLocks/>
                </p:cNvSpPr>
                <p:nvPr userDrawn="1"/>
              </p:nvSpPr>
              <p:spPr bwMode="auto">
                <a:xfrm>
                  <a:off x="499" y="3587"/>
                  <a:ext cx="157" cy="87"/>
                </a:xfrm>
                <a:custGeom>
                  <a:avLst/>
                  <a:gdLst>
                    <a:gd name="T0" fmla="*/ 0 w 313"/>
                    <a:gd name="T1" fmla="*/ 53 h 175"/>
                    <a:gd name="T2" fmla="*/ 57 w 313"/>
                    <a:gd name="T3" fmla="*/ 5 h 175"/>
                    <a:gd name="T4" fmla="*/ 107 w 313"/>
                    <a:gd name="T5" fmla="*/ 0 h 175"/>
                    <a:gd name="T6" fmla="*/ 146 w 313"/>
                    <a:gd name="T7" fmla="*/ 13 h 175"/>
                    <a:gd name="T8" fmla="*/ 157 w 313"/>
                    <a:gd name="T9" fmla="*/ 45 h 175"/>
                    <a:gd name="T10" fmla="*/ 84 w 313"/>
                    <a:gd name="T11" fmla="*/ 33 h 175"/>
                    <a:gd name="T12" fmla="*/ 37 w 313"/>
                    <a:gd name="T13" fmla="*/ 50 h 175"/>
                    <a:gd name="T14" fmla="*/ 7 w 313"/>
                    <a:gd name="T15" fmla="*/ 87 h 175"/>
                    <a:gd name="T16" fmla="*/ 0 w 313"/>
                    <a:gd name="T17" fmla="*/ 53 h 175"/>
                    <a:gd name="T18" fmla="*/ 0 w 313"/>
                    <a:gd name="T19" fmla="*/ 53 h 1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75" name="Freeform 23"/>
                <p:cNvSpPr>
                  <a:spLocks/>
                </p:cNvSpPr>
                <p:nvPr userDrawn="1"/>
              </p:nvSpPr>
              <p:spPr bwMode="auto">
                <a:xfrm>
                  <a:off x="636" y="4137"/>
                  <a:ext cx="115" cy="133"/>
                </a:xfrm>
                <a:custGeom>
                  <a:avLst/>
                  <a:gdLst>
                    <a:gd name="T0" fmla="*/ 0 w 230"/>
                    <a:gd name="T1" fmla="*/ 20 h 266"/>
                    <a:gd name="T2" fmla="*/ 80 w 230"/>
                    <a:gd name="T3" fmla="*/ 133 h 266"/>
                    <a:gd name="T4" fmla="*/ 115 w 230"/>
                    <a:gd name="T5" fmla="*/ 126 h 266"/>
                    <a:gd name="T6" fmla="*/ 112 w 230"/>
                    <a:gd name="T7" fmla="*/ 9 h 266"/>
                    <a:gd name="T8" fmla="*/ 83 w 230"/>
                    <a:gd name="T9" fmla="*/ 0 h 266"/>
                    <a:gd name="T10" fmla="*/ 90 w 230"/>
                    <a:gd name="T11" fmla="*/ 99 h 266"/>
                    <a:gd name="T12" fmla="*/ 36 w 230"/>
                    <a:gd name="T13" fmla="*/ 2 h 266"/>
                    <a:gd name="T14" fmla="*/ 0 w 230"/>
                    <a:gd name="T15" fmla="*/ 20 h 266"/>
                    <a:gd name="T16" fmla="*/ 0 w 230"/>
                    <a:gd name="T17" fmla="*/ 20 h 2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76" name="Freeform 24"/>
                <p:cNvSpPr>
                  <a:spLocks/>
                </p:cNvSpPr>
                <p:nvPr userDrawn="1"/>
              </p:nvSpPr>
              <p:spPr bwMode="auto">
                <a:xfrm>
                  <a:off x="1004" y="3562"/>
                  <a:ext cx="43" cy="117"/>
                </a:xfrm>
                <a:custGeom>
                  <a:avLst/>
                  <a:gdLst>
                    <a:gd name="T0" fmla="*/ 0 w 87"/>
                    <a:gd name="T1" fmla="*/ 10 h 234"/>
                    <a:gd name="T2" fmla="*/ 18 w 87"/>
                    <a:gd name="T3" fmla="*/ 47 h 234"/>
                    <a:gd name="T4" fmla="*/ 22 w 87"/>
                    <a:gd name="T5" fmla="*/ 77 h 234"/>
                    <a:gd name="T6" fmla="*/ 13 w 87"/>
                    <a:gd name="T7" fmla="*/ 117 h 234"/>
                    <a:gd name="T8" fmla="*/ 40 w 87"/>
                    <a:gd name="T9" fmla="*/ 110 h 234"/>
                    <a:gd name="T10" fmla="*/ 43 w 87"/>
                    <a:gd name="T11" fmla="*/ 58 h 234"/>
                    <a:gd name="T12" fmla="*/ 23 w 87"/>
                    <a:gd name="T13" fmla="*/ 0 h 234"/>
                    <a:gd name="T14" fmla="*/ 0 w 87"/>
                    <a:gd name="T15" fmla="*/ 10 h 234"/>
                    <a:gd name="T16" fmla="*/ 0 w 87"/>
                    <a:gd name="T17" fmla="*/ 10 h 2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062" name="Freeform 25"/>
              <p:cNvSpPr>
                <a:spLocks/>
              </p:cNvSpPr>
              <p:nvPr userDrawn="1"/>
            </p:nvSpPr>
            <p:spPr bwMode="auto">
              <a:xfrm>
                <a:off x="76" y="3732"/>
                <a:ext cx="595" cy="250"/>
              </a:xfrm>
              <a:custGeom>
                <a:avLst/>
                <a:gdLst>
                  <a:gd name="T0" fmla="*/ 50 w 1190"/>
                  <a:gd name="T1" fmla="*/ 0 h 500"/>
                  <a:gd name="T2" fmla="*/ 595 w 1190"/>
                  <a:gd name="T3" fmla="*/ 245 h 500"/>
                  <a:gd name="T4" fmla="*/ 538 w 1190"/>
                  <a:gd name="T5" fmla="*/ 250 h 500"/>
                  <a:gd name="T6" fmla="*/ 0 w 1190"/>
                  <a:gd name="T7" fmla="*/ 14 h 500"/>
                  <a:gd name="T8" fmla="*/ 50 w 1190"/>
                  <a:gd name="T9" fmla="*/ 0 h 500"/>
                  <a:gd name="T10" fmla="*/ 5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63" name="Freeform 26"/>
              <p:cNvSpPr>
                <a:spLocks/>
              </p:cNvSpPr>
              <p:nvPr userDrawn="1"/>
            </p:nvSpPr>
            <p:spPr bwMode="auto">
              <a:xfrm>
                <a:off x="260" y="3886"/>
                <a:ext cx="244" cy="148"/>
              </a:xfrm>
              <a:custGeom>
                <a:avLst/>
                <a:gdLst>
                  <a:gd name="T0" fmla="*/ 7 w 489"/>
                  <a:gd name="T1" fmla="*/ 17 h 296"/>
                  <a:gd name="T2" fmla="*/ 80 w 489"/>
                  <a:gd name="T3" fmla="*/ 33 h 296"/>
                  <a:gd name="T4" fmla="*/ 162 w 489"/>
                  <a:gd name="T5" fmla="*/ 69 h 296"/>
                  <a:gd name="T6" fmla="*/ 220 w 489"/>
                  <a:gd name="T7" fmla="*/ 122 h 296"/>
                  <a:gd name="T8" fmla="*/ 163 w 489"/>
                  <a:gd name="T9" fmla="*/ 115 h 296"/>
                  <a:gd name="T10" fmla="*/ 69 w 489"/>
                  <a:gd name="T11" fmla="*/ 73 h 296"/>
                  <a:gd name="T12" fmla="*/ 25 w 489"/>
                  <a:gd name="T13" fmla="*/ 40 h 296"/>
                  <a:gd name="T14" fmla="*/ 53 w 489"/>
                  <a:gd name="T15" fmla="*/ 82 h 296"/>
                  <a:gd name="T16" fmla="*/ 136 w 489"/>
                  <a:gd name="T17" fmla="*/ 135 h 296"/>
                  <a:gd name="T18" fmla="*/ 233 w 489"/>
                  <a:gd name="T19" fmla="*/ 148 h 296"/>
                  <a:gd name="T20" fmla="*/ 244 w 489"/>
                  <a:gd name="T21" fmla="*/ 112 h 296"/>
                  <a:gd name="T22" fmla="*/ 197 w 489"/>
                  <a:gd name="T23" fmla="*/ 60 h 296"/>
                  <a:gd name="T24" fmla="*/ 85 w 489"/>
                  <a:gd name="T25" fmla="*/ 9 h 296"/>
                  <a:gd name="T26" fmla="*/ 0 w 489"/>
                  <a:gd name="T27" fmla="*/ 0 h 296"/>
                  <a:gd name="T28" fmla="*/ 7 w 489"/>
                  <a:gd name="T29" fmla="*/ 17 h 296"/>
                  <a:gd name="T30" fmla="*/ 7 w 489"/>
                  <a:gd name="T31" fmla="*/ 17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64" name="Freeform 27"/>
              <p:cNvSpPr>
                <a:spLocks/>
              </p:cNvSpPr>
              <p:nvPr userDrawn="1"/>
            </p:nvSpPr>
            <p:spPr bwMode="auto">
              <a:xfrm>
                <a:off x="565" y="3680"/>
                <a:ext cx="107" cy="238"/>
              </a:xfrm>
              <a:custGeom>
                <a:avLst/>
                <a:gdLst>
                  <a:gd name="T0" fmla="*/ 12 w 213"/>
                  <a:gd name="T1" fmla="*/ 0 h 478"/>
                  <a:gd name="T2" fmla="*/ 46 w 213"/>
                  <a:gd name="T3" fmla="*/ 12 h 478"/>
                  <a:gd name="T4" fmla="*/ 40 w 213"/>
                  <a:gd name="T5" fmla="*/ 96 h 478"/>
                  <a:gd name="T6" fmla="*/ 53 w 213"/>
                  <a:gd name="T7" fmla="*/ 163 h 478"/>
                  <a:gd name="T8" fmla="*/ 107 w 213"/>
                  <a:gd name="T9" fmla="*/ 225 h 478"/>
                  <a:gd name="T10" fmla="*/ 49 w 213"/>
                  <a:gd name="T11" fmla="*/ 238 h 478"/>
                  <a:gd name="T12" fmla="*/ 15 w 213"/>
                  <a:gd name="T13" fmla="*/ 171 h 478"/>
                  <a:gd name="T14" fmla="*/ 0 w 213"/>
                  <a:gd name="T15" fmla="*/ 28 h 478"/>
                  <a:gd name="T16" fmla="*/ 12 w 213"/>
                  <a:gd name="T17" fmla="*/ 0 h 478"/>
                  <a:gd name="T18" fmla="*/ 12 w 213"/>
                  <a:gd name="T19" fmla="*/ 0 h 4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065" name="Group 28"/>
              <p:cNvGrpSpPr>
                <a:grpSpLocks/>
              </p:cNvGrpSpPr>
              <p:nvPr userDrawn="1"/>
            </p:nvGrpSpPr>
            <p:grpSpPr bwMode="auto"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1066" name="Freeform 29"/>
                <p:cNvSpPr>
                  <a:spLocks/>
                </p:cNvSpPr>
                <p:nvPr userDrawn="1"/>
              </p:nvSpPr>
              <p:spPr bwMode="auto">
                <a:xfrm>
                  <a:off x="669" y="4048"/>
                  <a:ext cx="75" cy="87"/>
                </a:xfrm>
                <a:custGeom>
                  <a:avLst/>
                  <a:gdLst>
                    <a:gd name="T0" fmla="*/ 55 w 150"/>
                    <a:gd name="T1" fmla="*/ 0 h 173"/>
                    <a:gd name="T2" fmla="*/ 20 w 150"/>
                    <a:gd name="T3" fmla="*/ 33 h 173"/>
                    <a:gd name="T4" fmla="*/ 0 w 150"/>
                    <a:gd name="T5" fmla="*/ 87 h 173"/>
                    <a:gd name="T6" fmla="*/ 40 w 150"/>
                    <a:gd name="T7" fmla="*/ 80 h 173"/>
                    <a:gd name="T8" fmla="*/ 52 w 150"/>
                    <a:gd name="T9" fmla="*/ 42 h 173"/>
                    <a:gd name="T10" fmla="*/ 75 w 150"/>
                    <a:gd name="T11" fmla="*/ 14 h 173"/>
                    <a:gd name="T12" fmla="*/ 55 w 150"/>
                    <a:gd name="T13" fmla="*/ 0 h 173"/>
                    <a:gd name="T14" fmla="*/ 55 w 150"/>
                    <a:gd name="T15" fmla="*/ 0 h 1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67" name="Freeform 30"/>
                <p:cNvSpPr>
                  <a:spLocks/>
                </p:cNvSpPr>
                <p:nvPr userDrawn="1"/>
              </p:nvSpPr>
              <p:spPr bwMode="auto">
                <a:xfrm>
                  <a:off x="5" y="3728"/>
                  <a:ext cx="842" cy="440"/>
                </a:xfrm>
                <a:custGeom>
                  <a:avLst/>
                  <a:gdLst>
                    <a:gd name="T0" fmla="*/ 78 w 1684"/>
                    <a:gd name="T1" fmla="*/ 0 h 880"/>
                    <a:gd name="T2" fmla="*/ 32 w 1684"/>
                    <a:gd name="T3" fmla="*/ 26 h 880"/>
                    <a:gd name="T4" fmla="*/ 0 w 1684"/>
                    <a:gd name="T5" fmla="*/ 104 h 880"/>
                    <a:gd name="T6" fmla="*/ 34 w 1684"/>
                    <a:gd name="T7" fmla="*/ 179 h 880"/>
                    <a:gd name="T8" fmla="*/ 591 w 1684"/>
                    <a:gd name="T9" fmla="*/ 434 h 880"/>
                    <a:gd name="T10" fmla="*/ 711 w 1684"/>
                    <a:gd name="T11" fmla="*/ 418 h 880"/>
                    <a:gd name="T12" fmla="*/ 808 w 1684"/>
                    <a:gd name="T13" fmla="*/ 440 h 880"/>
                    <a:gd name="T14" fmla="*/ 842 w 1684"/>
                    <a:gd name="T15" fmla="*/ 404 h 880"/>
                    <a:gd name="T16" fmla="*/ 751 w 1684"/>
                    <a:gd name="T17" fmla="*/ 332 h 880"/>
                    <a:gd name="T18" fmla="*/ 714 w 1684"/>
                    <a:gd name="T19" fmla="*/ 256 h 880"/>
                    <a:gd name="T20" fmla="*/ 685 w 1684"/>
                    <a:gd name="T21" fmla="*/ 264 h 880"/>
                    <a:gd name="T22" fmla="*/ 720 w 1684"/>
                    <a:gd name="T23" fmla="*/ 332 h 880"/>
                    <a:gd name="T24" fmla="*/ 789 w 1684"/>
                    <a:gd name="T25" fmla="*/ 405 h 880"/>
                    <a:gd name="T26" fmla="*/ 707 w 1684"/>
                    <a:gd name="T27" fmla="*/ 394 h 880"/>
                    <a:gd name="T28" fmla="*/ 610 w 1684"/>
                    <a:gd name="T29" fmla="*/ 407 h 880"/>
                    <a:gd name="T30" fmla="*/ 628 w 1684"/>
                    <a:gd name="T31" fmla="*/ 325 h 880"/>
                    <a:gd name="T32" fmla="*/ 669 w 1684"/>
                    <a:gd name="T33" fmla="*/ 269 h 880"/>
                    <a:gd name="T34" fmla="*/ 621 w 1684"/>
                    <a:gd name="T35" fmla="*/ 276 h 880"/>
                    <a:gd name="T36" fmla="*/ 583 w 1684"/>
                    <a:gd name="T37" fmla="*/ 329 h 880"/>
                    <a:gd name="T38" fmla="*/ 570 w 1684"/>
                    <a:gd name="T39" fmla="*/ 396 h 880"/>
                    <a:gd name="T40" fmla="*/ 54 w 1684"/>
                    <a:gd name="T41" fmla="*/ 155 h 880"/>
                    <a:gd name="T42" fmla="*/ 40 w 1684"/>
                    <a:gd name="T43" fmla="*/ 108 h 880"/>
                    <a:gd name="T44" fmla="*/ 52 w 1684"/>
                    <a:gd name="T45" fmla="*/ 48 h 880"/>
                    <a:gd name="T46" fmla="*/ 109 w 1684"/>
                    <a:gd name="T47" fmla="*/ 0 h 880"/>
                    <a:gd name="T48" fmla="*/ 78 w 1684"/>
                    <a:gd name="T49" fmla="*/ 0 h 880"/>
                    <a:gd name="T50" fmla="*/ 78 w 1684"/>
                    <a:gd name="T51" fmla="*/ 0 h 8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68" name="Freeform 31"/>
                <p:cNvSpPr>
                  <a:spLocks/>
                </p:cNvSpPr>
                <p:nvPr userDrawn="1"/>
              </p:nvSpPr>
              <p:spPr bwMode="auto">
                <a:xfrm>
                  <a:off x="106" y="3770"/>
                  <a:ext cx="80" cy="167"/>
                </a:xfrm>
                <a:custGeom>
                  <a:avLst/>
                  <a:gdLst>
                    <a:gd name="T0" fmla="*/ 58 w 160"/>
                    <a:gd name="T1" fmla="*/ 0 h 335"/>
                    <a:gd name="T2" fmla="*/ 10 w 160"/>
                    <a:gd name="T3" fmla="*/ 53 h 335"/>
                    <a:gd name="T4" fmla="*/ 0 w 160"/>
                    <a:gd name="T5" fmla="*/ 115 h 335"/>
                    <a:gd name="T6" fmla="*/ 17 w 160"/>
                    <a:gd name="T7" fmla="*/ 157 h 335"/>
                    <a:gd name="T8" fmla="*/ 47 w 160"/>
                    <a:gd name="T9" fmla="*/ 167 h 335"/>
                    <a:gd name="T10" fmla="*/ 38 w 160"/>
                    <a:gd name="T11" fmla="*/ 77 h 335"/>
                    <a:gd name="T12" fmla="*/ 80 w 160"/>
                    <a:gd name="T13" fmla="*/ 8 h 335"/>
                    <a:gd name="T14" fmla="*/ 58 w 160"/>
                    <a:gd name="T15" fmla="*/ 0 h 335"/>
                    <a:gd name="T16" fmla="*/ 58 w 160"/>
                    <a:gd name="T17" fmla="*/ 0 h 3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69" name="Freeform 32"/>
                <p:cNvSpPr>
                  <a:spLocks/>
                </p:cNvSpPr>
                <p:nvPr userDrawn="1"/>
              </p:nvSpPr>
              <p:spPr bwMode="auto">
                <a:xfrm>
                  <a:off x="449" y="3490"/>
                  <a:ext cx="322" cy="594"/>
                </a:xfrm>
                <a:custGeom>
                  <a:avLst/>
                  <a:gdLst>
                    <a:gd name="T0" fmla="*/ 109 w 642"/>
                    <a:gd name="T1" fmla="*/ 448 h 1188"/>
                    <a:gd name="T2" fmla="*/ 0 w 642"/>
                    <a:gd name="T3" fmla="*/ 62 h 1188"/>
                    <a:gd name="T4" fmla="*/ 41 w 642"/>
                    <a:gd name="T5" fmla="*/ 19 h 1188"/>
                    <a:gd name="T6" fmla="*/ 129 w 642"/>
                    <a:gd name="T7" fmla="*/ 0 h 1188"/>
                    <a:gd name="T8" fmla="*/ 200 w 642"/>
                    <a:gd name="T9" fmla="*/ 29 h 1188"/>
                    <a:gd name="T10" fmla="*/ 322 w 642"/>
                    <a:gd name="T11" fmla="*/ 594 h 1188"/>
                    <a:gd name="T12" fmla="*/ 278 w 642"/>
                    <a:gd name="T13" fmla="*/ 546 h 1188"/>
                    <a:gd name="T14" fmla="*/ 178 w 642"/>
                    <a:gd name="T15" fmla="*/ 49 h 1188"/>
                    <a:gd name="T16" fmla="*/ 113 w 642"/>
                    <a:gd name="T17" fmla="*/ 31 h 1188"/>
                    <a:gd name="T18" fmla="*/ 60 w 642"/>
                    <a:gd name="T19" fmla="*/ 37 h 1188"/>
                    <a:gd name="T20" fmla="*/ 38 w 642"/>
                    <a:gd name="T21" fmla="*/ 71 h 1188"/>
                    <a:gd name="T22" fmla="*/ 153 w 642"/>
                    <a:gd name="T23" fmla="*/ 462 h 1188"/>
                    <a:gd name="T24" fmla="*/ 109 w 642"/>
                    <a:gd name="T25" fmla="*/ 448 h 1188"/>
                    <a:gd name="T26" fmla="*/ 109 w 642"/>
                    <a:gd name="T27" fmla="*/ 448 h 11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70" name="Freeform 33"/>
                <p:cNvSpPr>
                  <a:spLocks/>
                </p:cNvSpPr>
                <p:nvPr userDrawn="1"/>
              </p:nvSpPr>
              <p:spPr bwMode="auto">
                <a:xfrm>
                  <a:off x="578" y="3650"/>
                  <a:ext cx="96" cy="252"/>
                </a:xfrm>
                <a:custGeom>
                  <a:avLst/>
                  <a:gdLst>
                    <a:gd name="T0" fmla="*/ 0 w 192"/>
                    <a:gd name="T1" fmla="*/ 14 h 504"/>
                    <a:gd name="T2" fmla="*/ 38 w 192"/>
                    <a:gd name="T3" fmla="*/ 97 h 504"/>
                    <a:gd name="T4" fmla="*/ 57 w 192"/>
                    <a:gd name="T5" fmla="*/ 159 h 504"/>
                    <a:gd name="T6" fmla="*/ 58 w 192"/>
                    <a:gd name="T7" fmla="*/ 252 h 504"/>
                    <a:gd name="T8" fmla="*/ 96 w 192"/>
                    <a:gd name="T9" fmla="*/ 252 h 504"/>
                    <a:gd name="T10" fmla="*/ 94 w 192"/>
                    <a:gd name="T11" fmla="*/ 180 h 504"/>
                    <a:gd name="T12" fmla="*/ 81 w 192"/>
                    <a:gd name="T13" fmla="*/ 104 h 504"/>
                    <a:gd name="T14" fmla="*/ 50 w 192"/>
                    <a:gd name="T15" fmla="*/ 30 h 504"/>
                    <a:gd name="T16" fmla="*/ 32 w 192"/>
                    <a:gd name="T17" fmla="*/ 0 h 504"/>
                    <a:gd name="T18" fmla="*/ 0 w 192"/>
                    <a:gd name="T19" fmla="*/ 14 h 504"/>
                    <a:gd name="T20" fmla="*/ 0 w 192"/>
                    <a:gd name="T21" fmla="*/ 14 h 50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71" name="Freeform 34"/>
                <p:cNvSpPr>
                  <a:spLocks/>
                </p:cNvSpPr>
                <p:nvPr userDrawn="1"/>
              </p:nvSpPr>
              <p:spPr bwMode="auto">
                <a:xfrm>
                  <a:off x="328" y="3630"/>
                  <a:ext cx="195" cy="135"/>
                </a:xfrm>
                <a:custGeom>
                  <a:avLst/>
                  <a:gdLst>
                    <a:gd name="T0" fmla="*/ 149 w 390"/>
                    <a:gd name="T1" fmla="*/ 0 h 269"/>
                    <a:gd name="T2" fmla="*/ 129 w 390"/>
                    <a:gd name="T3" fmla="*/ 9 h 269"/>
                    <a:gd name="T4" fmla="*/ 127 w 390"/>
                    <a:gd name="T5" fmla="*/ 33 h 269"/>
                    <a:gd name="T6" fmla="*/ 0 w 390"/>
                    <a:gd name="T7" fmla="*/ 85 h 269"/>
                    <a:gd name="T8" fmla="*/ 0 w 390"/>
                    <a:gd name="T9" fmla="*/ 111 h 269"/>
                    <a:gd name="T10" fmla="*/ 142 w 390"/>
                    <a:gd name="T11" fmla="*/ 113 h 269"/>
                    <a:gd name="T12" fmla="*/ 160 w 390"/>
                    <a:gd name="T13" fmla="*/ 135 h 269"/>
                    <a:gd name="T14" fmla="*/ 195 w 390"/>
                    <a:gd name="T15" fmla="*/ 133 h 269"/>
                    <a:gd name="T16" fmla="*/ 192 w 390"/>
                    <a:gd name="T17" fmla="*/ 95 h 269"/>
                    <a:gd name="T18" fmla="*/ 58 w 390"/>
                    <a:gd name="T19" fmla="*/ 88 h 269"/>
                    <a:gd name="T20" fmla="*/ 167 w 390"/>
                    <a:gd name="T21" fmla="*/ 45 h 269"/>
                    <a:gd name="T22" fmla="*/ 149 w 390"/>
                    <a:gd name="T23" fmla="*/ 0 h 269"/>
                    <a:gd name="T24" fmla="*/ 149 w 390"/>
                    <a:gd name="T25" fmla="*/ 0 h 26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72" name="Freeform 35"/>
                <p:cNvSpPr>
                  <a:spLocks/>
                </p:cNvSpPr>
                <p:nvPr userDrawn="1"/>
              </p:nvSpPr>
              <p:spPr bwMode="auto">
                <a:xfrm>
                  <a:off x="658" y="3538"/>
                  <a:ext cx="471" cy="212"/>
                </a:xfrm>
                <a:custGeom>
                  <a:avLst/>
                  <a:gdLst>
                    <a:gd name="T0" fmla="*/ 0 w 941"/>
                    <a:gd name="T1" fmla="*/ 66 h 424"/>
                    <a:gd name="T2" fmla="*/ 432 w 941"/>
                    <a:gd name="T3" fmla="*/ 0 h 424"/>
                    <a:gd name="T4" fmla="*/ 463 w 941"/>
                    <a:gd name="T5" fmla="*/ 39 h 424"/>
                    <a:gd name="T6" fmla="*/ 471 w 941"/>
                    <a:gd name="T7" fmla="*/ 91 h 424"/>
                    <a:gd name="T8" fmla="*/ 452 w 941"/>
                    <a:gd name="T9" fmla="*/ 141 h 424"/>
                    <a:gd name="T10" fmla="*/ 29 w 941"/>
                    <a:gd name="T11" fmla="*/ 212 h 424"/>
                    <a:gd name="T12" fmla="*/ 27 w 941"/>
                    <a:gd name="T13" fmla="*/ 192 h 424"/>
                    <a:gd name="T14" fmla="*/ 432 w 941"/>
                    <a:gd name="T15" fmla="*/ 121 h 424"/>
                    <a:gd name="T16" fmla="*/ 447 w 941"/>
                    <a:gd name="T17" fmla="*/ 73 h 424"/>
                    <a:gd name="T18" fmla="*/ 420 w 941"/>
                    <a:gd name="T19" fmla="*/ 29 h 424"/>
                    <a:gd name="T20" fmla="*/ 0 w 941"/>
                    <a:gd name="T21" fmla="*/ 93 h 424"/>
                    <a:gd name="T22" fmla="*/ 0 w 941"/>
                    <a:gd name="T23" fmla="*/ 66 h 424"/>
                    <a:gd name="T24" fmla="*/ 0 w 941"/>
                    <a:gd name="T25" fmla="*/ 66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73" name="Freeform 36"/>
                <p:cNvSpPr>
                  <a:spLocks/>
                </p:cNvSpPr>
                <p:nvPr userDrawn="1"/>
              </p:nvSpPr>
              <p:spPr bwMode="auto">
                <a:xfrm>
                  <a:off x="717" y="3606"/>
                  <a:ext cx="245" cy="86"/>
                </a:xfrm>
                <a:custGeom>
                  <a:avLst/>
                  <a:gdLst>
                    <a:gd name="T0" fmla="*/ 0 w 488"/>
                    <a:gd name="T1" fmla="*/ 63 h 173"/>
                    <a:gd name="T2" fmla="*/ 33 w 488"/>
                    <a:gd name="T3" fmla="*/ 86 h 173"/>
                    <a:gd name="T4" fmla="*/ 111 w 488"/>
                    <a:gd name="T5" fmla="*/ 83 h 173"/>
                    <a:gd name="T6" fmla="*/ 210 w 488"/>
                    <a:gd name="T7" fmla="*/ 58 h 173"/>
                    <a:gd name="T8" fmla="*/ 245 w 488"/>
                    <a:gd name="T9" fmla="*/ 21 h 173"/>
                    <a:gd name="T10" fmla="*/ 222 w 488"/>
                    <a:gd name="T11" fmla="*/ 1 h 173"/>
                    <a:gd name="T12" fmla="*/ 127 w 488"/>
                    <a:gd name="T13" fmla="*/ 0 h 173"/>
                    <a:gd name="T14" fmla="*/ 55 w 488"/>
                    <a:gd name="T15" fmla="*/ 6 h 173"/>
                    <a:gd name="T16" fmla="*/ 8 w 488"/>
                    <a:gd name="T17" fmla="*/ 38 h 173"/>
                    <a:gd name="T18" fmla="*/ 56 w 488"/>
                    <a:gd name="T19" fmla="*/ 47 h 173"/>
                    <a:gd name="T20" fmla="*/ 138 w 488"/>
                    <a:gd name="T21" fmla="*/ 26 h 173"/>
                    <a:gd name="T22" fmla="*/ 209 w 488"/>
                    <a:gd name="T23" fmla="*/ 26 h 173"/>
                    <a:gd name="T24" fmla="*/ 135 w 488"/>
                    <a:gd name="T25" fmla="*/ 55 h 173"/>
                    <a:gd name="T26" fmla="*/ 71 w 488"/>
                    <a:gd name="T27" fmla="*/ 63 h 173"/>
                    <a:gd name="T28" fmla="*/ 0 w 488"/>
                    <a:gd name="T29" fmla="*/ 63 h 173"/>
                    <a:gd name="T30" fmla="*/ 0 w 488"/>
                    <a:gd name="T31" fmla="*/ 63 h 17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</p:grpSp>
      <p:grpSp>
        <p:nvGrpSpPr>
          <p:cNvPr id="1035" name="Group 37"/>
          <p:cNvGrpSpPr>
            <a:grpSpLocks/>
          </p:cNvGrpSpPr>
          <p:nvPr/>
        </p:nvGrpSpPr>
        <p:grpSpPr bwMode="auto">
          <a:xfrm>
            <a:off x="8680450" y="2116138"/>
            <a:ext cx="385763" cy="4308475"/>
            <a:chOff x="5468" y="1333"/>
            <a:chExt cx="243" cy="2714"/>
          </a:xfrm>
        </p:grpSpPr>
        <p:sp>
          <p:nvSpPr>
            <p:cNvPr id="1049" name="Freeform 38"/>
            <p:cNvSpPr>
              <a:spLocks/>
            </p:cNvSpPr>
            <p:nvPr userDrawn="1"/>
          </p:nvSpPr>
          <p:spPr bwMode="auto">
            <a:xfrm flipH="1">
              <a:off x="5468" y="2620"/>
              <a:ext cx="205" cy="1427"/>
            </a:xfrm>
            <a:custGeom>
              <a:avLst/>
              <a:gdLst>
                <a:gd name="T0" fmla="*/ 184 w 772"/>
                <a:gd name="T1" fmla="*/ 1379 h 3266"/>
                <a:gd name="T2" fmla="*/ 101 w 772"/>
                <a:gd name="T3" fmla="*/ 1287 h 3266"/>
                <a:gd name="T4" fmla="*/ 85 w 772"/>
                <a:gd name="T5" fmla="*/ 1216 h 3266"/>
                <a:gd name="T6" fmla="*/ 99 w 772"/>
                <a:gd name="T7" fmla="*/ 1111 h 3266"/>
                <a:gd name="T8" fmla="*/ 157 w 772"/>
                <a:gd name="T9" fmla="*/ 984 h 3266"/>
                <a:gd name="T10" fmla="*/ 170 w 772"/>
                <a:gd name="T11" fmla="*/ 904 h 3266"/>
                <a:gd name="T12" fmla="*/ 157 w 772"/>
                <a:gd name="T13" fmla="*/ 851 h 3266"/>
                <a:gd name="T14" fmla="*/ 106 w 772"/>
                <a:gd name="T15" fmla="*/ 812 h 3266"/>
                <a:gd name="T16" fmla="*/ 96 w 772"/>
                <a:gd name="T17" fmla="*/ 763 h 3266"/>
                <a:gd name="T18" fmla="*/ 114 w 772"/>
                <a:gd name="T19" fmla="*/ 693 h 3266"/>
                <a:gd name="T20" fmla="*/ 197 w 772"/>
                <a:gd name="T21" fmla="*/ 505 h 3266"/>
                <a:gd name="T22" fmla="*/ 205 w 772"/>
                <a:gd name="T23" fmla="*/ 413 h 3266"/>
                <a:gd name="T24" fmla="*/ 184 w 772"/>
                <a:gd name="T25" fmla="*/ 312 h 3266"/>
                <a:gd name="T26" fmla="*/ 114 w 772"/>
                <a:gd name="T27" fmla="*/ 263 h 3266"/>
                <a:gd name="T28" fmla="*/ 53 w 772"/>
                <a:gd name="T29" fmla="*/ 184 h 3266"/>
                <a:gd name="T30" fmla="*/ 0 w 772"/>
                <a:gd name="T31" fmla="*/ 0 h 3266"/>
                <a:gd name="T32" fmla="*/ 8 w 772"/>
                <a:gd name="T33" fmla="*/ 167 h 3266"/>
                <a:gd name="T34" fmla="*/ 48 w 772"/>
                <a:gd name="T35" fmla="*/ 267 h 3266"/>
                <a:gd name="T36" fmla="*/ 101 w 772"/>
                <a:gd name="T37" fmla="*/ 329 h 3266"/>
                <a:gd name="T38" fmla="*/ 160 w 772"/>
                <a:gd name="T39" fmla="*/ 364 h 3266"/>
                <a:gd name="T40" fmla="*/ 163 w 772"/>
                <a:gd name="T41" fmla="*/ 456 h 3266"/>
                <a:gd name="T42" fmla="*/ 133 w 772"/>
                <a:gd name="T43" fmla="*/ 553 h 3266"/>
                <a:gd name="T44" fmla="*/ 64 w 772"/>
                <a:gd name="T45" fmla="*/ 724 h 3266"/>
                <a:gd name="T46" fmla="*/ 61 w 772"/>
                <a:gd name="T47" fmla="*/ 834 h 3266"/>
                <a:gd name="T48" fmla="*/ 125 w 772"/>
                <a:gd name="T49" fmla="*/ 895 h 3266"/>
                <a:gd name="T50" fmla="*/ 122 w 772"/>
                <a:gd name="T51" fmla="*/ 952 h 3266"/>
                <a:gd name="T52" fmla="*/ 66 w 772"/>
                <a:gd name="T53" fmla="*/ 1071 h 3266"/>
                <a:gd name="T54" fmla="*/ 42 w 772"/>
                <a:gd name="T55" fmla="*/ 1185 h 3266"/>
                <a:gd name="T56" fmla="*/ 64 w 772"/>
                <a:gd name="T57" fmla="*/ 1308 h 3266"/>
                <a:gd name="T58" fmla="*/ 114 w 772"/>
                <a:gd name="T59" fmla="*/ 1374 h 3266"/>
                <a:gd name="T60" fmla="*/ 178 w 772"/>
                <a:gd name="T61" fmla="*/ 1427 h 3266"/>
                <a:gd name="T62" fmla="*/ 184 w 772"/>
                <a:gd name="T63" fmla="*/ 1379 h 3266"/>
                <a:gd name="T64" fmla="*/ 184 w 772"/>
                <a:gd name="T65" fmla="*/ 1379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0" name="Freeform 39"/>
            <p:cNvSpPr>
              <a:spLocks/>
            </p:cNvSpPr>
            <p:nvPr userDrawn="1"/>
          </p:nvSpPr>
          <p:spPr bwMode="auto">
            <a:xfrm flipH="1">
              <a:off x="5506" y="1333"/>
              <a:ext cx="205" cy="1633"/>
            </a:xfrm>
            <a:custGeom>
              <a:avLst/>
              <a:gdLst>
                <a:gd name="T0" fmla="*/ 184 w 772"/>
                <a:gd name="T1" fmla="*/ 1578 h 3266"/>
                <a:gd name="T2" fmla="*/ 101 w 772"/>
                <a:gd name="T3" fmla="*/ 1473 h 3266"/>
                <a:gd name="T4" fmla="*/ 85 w 772"/>
                <a:gd name="T5" fmla="*/ 1392 h 3266"/>
                <a:gd name="T6" fmla="*/ 99 w 772"/>
                <a:gd name="T7" fmla="*/ 1271 h 3266"/>
                <a:gd name="T8" fmla="*/ 157 w 772"/>
                <a:gd name="T9" fmla="*/ 1126 h 3266"/>
                <a:gd name="T10" fmla="*/ 170 w 772"/>
                <a:gd name="T11" fmla="*/ 1035 h 3266"/>
                <a:gd name="T12" fmla="*/ 157 w 772"/>
                <a:gd name="T13" fmla="*/ 974 h 3266"/>
                <a:gd name="T14" fmla="*/ 106 w 772"/>
                <a:gd name="T15" fmla="*/ 930 h 3266"/>
                <a:gd name="T16" fmla="*/ 96 w 772"/>
                <a:gd name="T17" fmla="*/ 874 h 3266"/>
                <a:gd name="T18" fmla="*/ 114 w 772"/>
                <a:gd name="T19" fmla="*/ 794 h 3266"/>
                <a:gd name="T20" fmla="*/ 197 w 772"/>
                <a:gd name="T21" fmla="*/ 578 h 3266"/>
                <a:gd name="T22" fmla="*/ 205 w 772"/>
                <a:gd name="T23" fmla="*/ 473 h 3266"/>
                <a:gd name="T24" fmla="*/ 184 w 772"/>
                <a:gd name="T25" fmla="*/ 357 h 3266"/>
                <a:gd name="T26" fmla="*/ 114 w 772"/>
                <a:gd name="T27" fmla="*/ 302 h 3266"/>
                <a:gd name="T28" fmla="*/ 53 w 772"/>
                <a:gd name="T29" fmla="*/ 211 h 3266"/>
                <a:gd name="T30" fmla="*/ 0 w 772"/>
                <a:gd name="T31" fmla="*/ 0 h 3266"/>
                <a:gd name="T32" fmla="*/ 8 w 772"/>
                <a:gd name="T33" fmla="*/ 191 h 3266"/>
                <a:gd name="T34" fmla="*/ 48 w 772"/>
                <a:gd name="T35" fmla="*/ 306 h 3266"/>
                <a:gd name="T36" fmla="*/ 101 w 772"/>
                <a:gd name="T37" fmla="*/ 377 h 3266"/>
                <a:gd name="T38" fmla="*/ 160 w 772"/>
                <a:gd name="T39" fmla="*/ 417 h 3266"/>
                <a:gd name="T40" fmla="*/ 163 w 772"/>
                <a:gd name="T41" fmla="*/ 522 h 3266"/>
                <a:gd name="T42" fmla="*/ 133 w 772"/>
                <a:gd name="T43" fmla="*/ 633 h 3266"/>
                <a:gd name="T44" fmla="*/ 64 w 772"/>
                <a:gd name="T45" fmla="*/ 829 h 3266"/>
                <a:gd name="T46" fmla="*/ 61 w 772"/>
                <a:gd name="T47" fmla="*/ 955 h 3266"/>
                <a:gd name="T48" fmla="*/ 125 w 772"/>
                <a:gd name="T49" fmla="*/ 1025 h 3266"/>
                <a:gd name="T50" fmla="*/ 122 w 772"/>
                <a:gd name="T51" fmla="*/ 1090 h 3266"/>
                <a:gd name="T52" fmla="*/ 66 w 772"/>
                <a:gd name="T53" fmla="*/ 1226 h 3266"/>
                <a:gd name="T54" fmla="*/ 42 w 772"/>
                <a:gd name="T55" fmla="*/ 1357 h 3266"/>
                <a:gd name="T56" fmla="*/ 64 w 772"/>
                <a:gd name="T57" fmla="*/ 1497 h 3266"/>
                <a:gd name="T58" fmla="*/ 114 w 772"/>
                <a:gd name="T59" fmla="*/ 1572 h 3266"/>
                <a:gd name="T60" fmla="*/ 178 w 772"/>
                <a:gd name="T61" fmla="*/ 1633 h 3266"/>
                <a:gd name="T62" fmla="*/ 184 w 772"/>
                <a:gd name="T63" fmla="*/ 1578 h 3266"/>
                <a:gd name="T64" fmla="*/ 184 w 772"/>
                <a:gd name="T65" fmla="*/ 1578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36" name="Group 40"/>
          <p:cNvGrpSpPr>
            <a:grpSpLocks/>
          </p:cNvGrpSpPr>
          <p:nvPr/>
        </p:nvGrpSpPr>
        <p:grpSpPr bwMode="auto">
          <a:xfrm>
            <a:off x="7318375" y="90488"/>
            <a:ext cx="2133600" cy="1911350"/>
            <a:chOff x="4610" y="57"/>
            <a:chExt cx="1344" cy="1204"/>
          </a:xfrm>
        </p:grpSpPr>
        <p:grpSp>
          <p:nvGrpSpPr>
            <p:cNvPr id="1037" name="Group 41"/>
            <p:cNvGrpSpPr>
              <a:grpSpLocks/>
            </p:cNvGrpSpPr>
            <p:nvPr userDrawn="1"/>
          </p:nvGrpSpPr>
          <p:grpSpPr bwMode="auto"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1039" name="Freeform 42"/>
              <p:cNvSpPr>
                <a:spLocks/>
              </p:cNvSpPr>
              <p:nvPr userDrawn="1"/>
            </p:nvSpPr>
            <p:spPr bwMode="auto">
              <a:xfrm rot="-3172564">
                <a:off x="5430" y="1086"/>
                <a:ext cx="62" cy="288"/>
              </a:xfrm>
              <a:custGeom>
                <a:avLst/>
                <a:gdLst>
                  <a:gd name="T0" fmla="*/ 31 w 245"/>
                  <a:gd name="T1" fmla="*/ 3 h 806"/>
                  <a:gd name="T2" fmla="*/ 33 w 245"/>
                  <a:gd name="T3" fmla="*/ 122 h 806"/>
                  <a:gd name="T4" fmla="*/ 0 w 245"/>
                  <a:gd name="T5" fmla="*/ 288 h 806"/>
                  <a:gd name="T6" fmla="*/ 20 w 245"/>
                  <a:gd name="T7" fmla="*/ 282 h 806"/>
                  <a:gd name="T8" fmla="*/ 55 w 245"/>
                  <a:gd name="T9" fmla="*/ 134 h 806"/>
                  <a:gd name="T10" fmla="*/ 62 w 245"/>
                  <a:gd name="T11" fmla="*/ 0 h 806"/>
                  <a:gd name="T12" fmla="*/ 31 w 245"/>
                  <a:gd name="T13" fmla="*/ 3 h 806"/>
                  <a:gd name="T14" fmla="*/ 31 w 245"/>
                  <a:gd name="T15" fmla="*/ 3 h 8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040" name="Group 43"/>
              <p:cNvGrpSpPr>
                <a:grpSpLocks/>
              </p:cNvGrpSpPr>
              <p:nvPr userDrawn="1"/>
            </p:nvGrpSpPr>
            <p:grpSpPr bwMode="auto"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1041" name="Freeform 44"/>
                <p:cNvSpPr>
                  <a:spLocks/>
                </p:cNvSpPr>
                <p:nvPr userDrawn="1"/>
              </p:nvSpPr>
              <p:spPr bwMode="auto">
                <a:xfrm rot="-3172564">
                  <a:off x="4966" y="71"/>
                  <a:ext cx="153" cy="125"/>
                </a:xfrm>
                <a:custGeom>
                  <a:avLst/>
                  <a:gdLst>
                    <a:gd name="T0" fmla="*/ 0 w 604"/>
                    <a:gd name="T1" fmla="*/ 0 h 349"/>
                    <a:gd name="T2" fmla="*/ 75 w 604"/>
                    <a:gd name="T3" fmla="*/ 66 h 349"/>
                    <a:gd name="T4" fmla="*/ 127 w 604"/>
                    <a:gd name="T5" fmla="*/ 125 h 349"/>
                    <a:gd name="T6" fmla="*/ 153 w 604"/>
                    <a:gd name="T7" fmla="*/ 50 h 349"/>
                    <a:gd name="T8" fmla="*/ 91 w 604"/>
                    <a:gd name="T9" fmla="*/ 3 h 349"/>
                    <a:gd name="T10" fmla="*/ 118 w 604"/>
                    <a:gd name="T11" fmla="*/ 66 h 349"/>
                    <a:gd name="T12" fmla="*/ 33 w 604"/>
                    <a:gd name="T13" fmla="*/ 6 h 349"/>
                    <a:gd name="T14" fmla="*/ 0 w 604"/>
                    <a:gd name="T15" fmla="*/ 0 h 349"/>
                    <a:gd name="T16" fmla="*/ 0 w 604"/>
                    <a:gd name="T17" fmla="*/ 0 h 34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2" name="Freeform 45"/>
                <p:cNvSpPr>
                  <a:spLocks/>
                </p:cNvSpPr>
                <p:nvPr userDrawn="1"/>
              </p:nvSpPr>
              <p:spPr bwMode="auto">
                <a:xfrm rot="-3172564">
                  <a:off x="5054" y="326"/>
                  <a:ext cx="269" cy="438"/>
                </a:xfrm>
                <a:custGeom>
                  <a:avLst/>
                  <a:gdLst>
                    <a:gd name="T0" fmla="*/ 187 w 1064"/>
                    <a:gd name="T1" fmla="*/ 46 h 1230"/>
                    <a:gd name="T2" fmla="*/ 123 w 1064"/>
                    <a:gd name="T3" fmla="*/ 125 h 1230"/>
                    <a:gd name="T4" fmla="*/ 41 w 1064"/>
                    <a:gd name="T5" fmla="*/ 271 h 1230"/>
                    <a:gd name="T6" fmla="*/ 0 w 1064"/>
                    <a:gd name="T7" fmla="*/ 392 h 1230"/>
                    <a:gd name="T8" fmla="*/ 15 w 1064"/>
                    <a:gd name="T9" fmla="*/ 438 h 1230"/>
                    <a:gd name="T10" fmla="*/ 66 w 1064"/>
                    <a:gd name="T11" fmla="*/ 428 h 1230"/>
                    <a:gd name="T12" fmla="*/ 146 w 1064"/>
                    <a:gd name="T13" fmla="*/ 325 h 1230"/>
                    <a:gd name="T14" fmla="*/ 221 w 1064"/>
                    <a:gd name="T15" fmla="*/ 190 h 1230"/>
                    <a:gd name="T16" fmla="*/ 261 w 1064"/>
                    <a:gd name="T17" fmla="*/ 96 h 1230"/>
                    <a:gd name="T18" fmla="*/ 269 w 1064"/>
                    <a:gd name="T19" fmla="*/ 30 h 1230"/>
                    <a:gd name="T20" fmla="*/ 247 w 1064"/>
                    <a:gd name="T21" fmla="*/ 0 h 1230"/>
                    <a:gd name="T22" fmla="*/ 211 w 1064"/>
                    <a:gd name="T23" fmla="*/ 23 h 1230"/>
                    <a:gd name="T24" fmla="*/ 245 w 1064"/>
                    <a:gd name="T25" fmla="*/ 38 h 1230"/>
                    <a:gd name="T26" fmla="*/ 221 w 1064"/>
                    <a:gd name="T27" fmla="*/ 125 h 1230"/>
                    <a:gd name="T28" fmla="*/ 174 w 1064"/>
                    <a:gd name="T29" fmla="*/ 234 h 1230"/>
                    <a:gd name="T30" fmla="*/ 88 w 1064"/>
                    <a:gd name="T31" fmla="*/ 359 h 1230"/>
                    <a:gd name="T32" fmla="*/ 29 w 1064"/>
                    <a:gd name="T33" fmla="*/ 397 h 1230"/>
                    <a:gd name="T34" fmla="*/ 34 w 1064"/>
                    <a:gd name="T35" fmla="*/ 336 h 1230"/>
                    <a:gd name="T36" fmla="*/ 110 w 1064"/>
                    <a:gd name="T37" fmla="*/ 179 h 1230"/>
                    <a:gd name="T38" fmla="*/ 210 w 1064"/>
                    <a:gd name="T39" fmla="*/ 42 h 1230"/>
                    <a:gd name="T40" fmla="*/ 187 w 1064"/>
                    <a:gd name="T41" fmla="*/ 46 h 1230"/>
                    <a:gd name="T42" fmla="*/ 187 w 1064"/>
                    <a:gd name="T43" fmla="*/ 46 h 123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3" name="Freeform 46"/>
                <p:cNvSpPr>
                  <a:spLocks/>
                </p:cNvSpPr>
                <p:nvPr userDrawn="1"/>
              </p:nvSpPr>
              <p:spPr bwMode="auto">
                <a:xfrm rot="-3172564">
                  <a:off x="4864" y="176"/>
                  <a:ext cx="505" cy="898"/>
                </a:xfrm>
                <a:custGeom>
                  <a:avLst/>
                  <a:gdLst>
                    <a:gd name="T0" fmla="*/ 490 w 2002"/>
                    <a:gd name="T1" fmla="*/ 0 h 2521"/>
                    <a:gd name="T2" fmla="*/ 0 w 2002"/>
                    <a:gd name="T3" fmla="*/ 898 h 2521"/>
                    <a:gd name="T4" fmla="*/ 48 w 2002"/>
                    <a:gd name="T5" fmla="*/ 873 h 2521"/>
                    <a:gd name="T6" fmla="*/ 505 w 2002"/>
                    <a:gd name="T7" fmla="*/ 22 h 2521"/>
                    <a:gd name="T8" fmla="*/ 490 w 2002"/>
                    <a:gd name="T9" fmla="*/ 0 h 2521"/>
                    <a:gd name="T10" fmla="*/ 490 w 2002"/>
                    <a:gd name="T11" fmla="*/ 0 h 25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4" name="Freeform 47"/>
                <p:cNvSpPr>
                  <a:spLocks/>
                </p:cNvSpPr>
                <p:nvPr userDrawn="1"/>
              </p:nvSpPr>
              <p:spPr bwMode="auto">
                <a:xfrm rot="-3172564">
                  <a:off x="4903" y="-19"/>
                  <a:ext cx="758" cy="1344"/>
                </a:xfrm>
                <a:custGeom>
                  <a:avLst/>
                  <a:gdLst>
                    <a:gd name="T0" fmla="*/ 24 w 3007"/>
                    <a:gd name="T1" fmla="*/ 1014 h 3771"/>
                    <a:gd name="T2" fmla="*/ 99 w 3007"/>
                    <a:gd name="T3" fmla="*/ 1010 h 3771"/>
                    <a:gd name="T4" fmla="*/ 207 w 3007"/>
                    <a:gd name="T5" fmla="*/ 1072 h 3771"/>
                    <a:gd name="T6" fmla="*/ 172 w 3007"/>
                    <a:gd name="T7" fmla="*/ 1004 h 3771"/>
                    <a:gd name="T8" fmla="*/ 93 w 3007"/>
                    <a:gd name="T9" fmla="*/ 963 h 3771"/>
                    <a:gd name="T10" fmla="*/ 161 w 3007"/>
                    <a:gd name="T11" fmla="*/ 969 h 3771"/>
                    <a:gd name="T12" fmla="*/ 247 w 3007"/>
                    <a:gd name="T13" fmla="*/ 1023 h 3771"/>
                    <a:gd name="T14" fmla="*/ 721 w 3007"/>
                    <a:gd name="T15" fmla="*/ 150 h 3771"/>
                    <a:gd name="T16" fmla="*/ 650 w 3007"/>
                    <a:gd name="T17" fmla="*/ 53 h 3771"/>
                    <a:gd name="T18" fmla="*/ 582 w 3007"/>
                    <a:gd name="T19" fmla="*/ 0 h 3771"/>
                    <a:gd name="T20" fmla="*/ 679 w 3007"/>
                    <a:gd name="T21" fmla="*/ 28 h 3771"/>
                    <a:gd name="T22" fmla="*/ 758 w 3007"/>
                    <a:gd name="T23" fmla="*/ 153 h 3771"/>
                    <a:gd name="T24" fmla="*/ 209 w 3007"/>
                    <a:gd name="T25" fmla="*/ 1167 h 3771"/>
                    <a:gd name="T26" fmla="*/ 121 w 3007"/>
                    <a:gd name="T27" fmla="*/ 1216 h 3771"/>
                    <a:gd name="T28" fmla="*/ 26 w 3007"/>
                    <a:gd name="T29" fmla="*/ 1344 h 3771"/>
                    <a:gd name="T30" fmla="*/ 0 w 3007"/>
                    <a:gd name="T31" fmla="*/ 1307 h 3771"/>
                    <a:gd name="T32" fmla="*/ 33 w 3007"/>
                    <a:gd name="T33" fmla="*/ 1294 h 3771"/>
                    <a:gd name="T34" fmla="*/ 95 w 3007"/>
                    <a:gd name="T35" fmla="*/ 1206 h 3771"/>
                    <a:gd name="T36" fmla="*/ 42 w 3007"/>
                    <a:gd name="T37" fmla="*/ 1167 h 3771"/>
                    <a:gd name="T38" fmla="*/ 42 w 3007"/>
                    <a:gd name="T39" fmla="*/ 1132 h 3771"/>
                    <a:gd name="T40" fmla="*/ 104 w 3007"/>
                    <a:gd name="T41" fmla="*/ 1175 h 3771"/>
                    <a:gd name="T42" fmla="*/ 104 w 3007"/>
                    <a:gd name="T43" fmla="*/ 1136 h 3771"/>
                    <a:gd name="T44" fmla="*/ 152 w 3007"/>
                    <a:gd name="T45" fmla="*/ 1148 h 3771"/>
                    <a:gd name="T46" fmla="*/ 108 w 3007"/>
                    <a:gd name="T47" fmla="*/ 1097 h 3771"/>
                    <a:gd name="T48" fmla="*/ 159 w 3007"/>
                    <a:gd name="T49" fmla="*/ 1091 h 3771"/>
                    <a:gd name="T50" fmla="*/ 24 w 3007"/>
                    <a:gd name="T51" fmla="*/ 1014 h 3771"/>
                    <a:gd name="T52" fmla="*/ 24 w 3007"/>
                    <a:gd name="T53" fmla="*/ 1014 h 377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5" name="Freeform 48"/>
                <p:cNvSpPr>
                  <a:spLocks/>
                </p:cNvSpPr>
                <p:nvPr userDrawn="1"/>
              </p:nvSpPr>
              <p:spPr bwMode="auto">
                <a:xfrm rot="-3172564">
                  <a:off x="5303" y="891"/>
                  <a:ext cx="169" cy="122"/>
                </a:xfrm>
                <a:custGeom>
                  <a:avLst/>
                  <a:gdLst>
                    <a:gd name="T0" fmla="*/ 0 w 673"/>
                    <a:gd name="T1" fmla="*/ 29 h 342"/>
                    <a:gd name="T2" fmla="*/ 64 w 673"/>
                    <a:gd name="T3" fmla="*/ 38 h 342"/>
                    <a:gd name="T4" fmla="*/ 160 w 673"/>
                    <a:gd name="T5" fmla="*/ 122 h 342"/>
                    <a:gd name="T6" fmla="*/ 169 w 673"/>
                    <a:gd name="T7" fmla="*/ 103 h 342"/>
                    <a:gd name="T8" fmla="*/ 112 w 673"/>
                    <a:gd name="T9" fmla="*/ 41 h 342"/>
                    <a:gd name="T10" fmla="*/ 7 w 673"/>
                    <a:gd name="T11" fmla="*/ 0 h 342"/>
                    <a:gd name="T12" fmla="*/ 0 w 673"/>
                    <a:gd name="T13" fmla="*/ 29 h 342"/>
                    <a:gd name="T14" fmla="*/ 0 w 673"/>
                    <a:gd name="T15" fmla="*/ 29 h 34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6" name="Freeform 49"/>
                <p:cNvSpPr>
                  <a:spLocks/>
                </p:cNvSpPr>
                <p:nvPr userDrawn="1"/>
              </p:nvSpPr>
              <p:spPr bwMode="auto">
                <a:xfrm rot="-3172564">
                  <a:off x="5253" y="800"/>
                  <a:ext cx="181" cy="144"/>
                </a:xfrm>
                <a:custGeom>
                  <a:avLst/>
                  <a:gdLst>
                    <a:gd name="T0" fmla="*/ 0 w 716"/>
                    <a:gd name="T1" fmla="*/ 28 h 403"/>
                    <a:gd name="T2" fmla="*/ 86 w 716"/>
                    <a:gd name="T3" fmla="*/ 53 h 403"/>
                    <a:gd name="T4" fmla="*/ 161 w 716"/>
                    <a:gd name="T5" fmla="*/ 144 h 403"/>
                    <a:gd name="T6" fmla="*/ 181 w 716"/>
                    <a:gd name="T7" fmla="*/ 106 h 403"/>
                    <a:gd name="T8" fmla="*/ 106 w 716"/>
                    <a:gd name="T9" fmla="*/ 41 h 403"/>
                    <a:gd name="T10" fmla="*/ 18 w 716"/>
                    <a:gd name="T11" fmla="*/ 0 h 403"/>
                    <a:gd name="T12" fmla="*/ 0 w 716"/>
                    <a:gd name="T13" fmla="*/ 28 h 403"/>
                    <a:gd name="T14" fmla="*/ 0 w 716"/>
                    <a:gd name="T15" fmla="*/ 28 h 4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7" name="Freeform 50"/>
                <p:cNvSpPr>
                  <a:spLocks/>
                </p:cNvSpPr>
                <p:nvPr userDrawn="1"/>
              </p:nvSpPr>
              <p:spPr bwMode="auto">
                <a:xfrm rot="-3172564">
                  <a:off x="4985" y="210"/>
                  <a:ext cx="181" cy="147"/>
                </a:xfrm>
                <a:custGeom>
                  <a:avLst/>
                  <a:gdLst>
                    <a:gd name="T0" fmla="*/ 0 w 717"/>
                    <a:gd name="T1" fmla="*/ 28 h 411"/>
                    <a:gd name="T2" fmla="*/ 80 w 717"/>
                    <a:gd name="T3" fmla="*/ 50 h 411"/>
                    <a:gd name="T4" fmla="*/ 164 w 717"/>
                    <a:gd name="T5" fmla="*/ 147 h 411"/>
                    <a:gd name="T6" fmla="*/ 181 w 717"/>
                    <a:gd name="T7" fmla="*/ 112 h 411"/>
                    <a:gd name="T8" fmla="*/ 99 w 717"/>
                    <a:gd name="T9" fmla="*/ 31 h 411"/>
                    <a:gd name="T10" fmla="*/ 14 w 717"/>
                    <a:gd name="T11" fmla="*/ 0 h 411"/>
                    <a:gd name="T12" fmla="*/ 0 w 717"/>
                    <a:gd name="T13" fmla="*/ 28 h 411"/>
                    <a:gd name="T14" fmla="*/ 0 w 717"/>
                    <a:gd name="T15" fmla="*/ 28 h 4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8" name="Freeform 51"/>
                <p:cNvSpPr>
                  <a:spLocks/>
                </p:cNvSpPr>
                <p:nvPr userDrawn="1"/>
              </p:nvSpPr>
              <p:spPr bwMode="auto">
                <a:xfrm rot="-3172564">
                  <a:off x="4953" y="136"/>
                  <a:ext cx="179" cy="138"/>
                </a:xfrm>
                <a:custGeom>
                  <a:avLst/>
                  <a:gdLst>
                    <a:gd name="T0" fmla="*/ 0 w 709"/>
                    <a:gd name="T1" fmla="*/ 31 h 386"/>
                    <a:gd name="T2" fmla="*/ 69 w 709"/>
                    <a:gd name="T3" fmla="*/ 47 h 386"/>
                    <a:gd name="T4" fmla="*/ 168 w 709"/>
                    <a:gd name="T5" fmla="*/ 138 h 386"/>
                    <a:gd name="T6" fmla="*/ 179 w 709"/>
                    <a:gd name="T7" fmla="*/ 110 h 386"/>
                    <a:gd name="T8" fmla="*/ 77 w 709"/>
                    <a:gd name="T9" fmla="*/ 19 h 386"/>
                    <a:gd name="T10" fmla="*/ 11 w 709"/>
                    <a:gd name="T11" fmla="*/ 0 h 386"/>
                    <a:gd name="T12" fmla="*/ 0 w 709"/>
                    <a:gd name="T13" fmla="*/ 31 h 386"/>
                    <a:gd name="T14" fmla="*/ 0 w 709"/>
                    <a:gd name="T15" fmla="*/ 31 h 38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038" name="Line 52"/>
            <p:cNvSpPr>
              <a:spLocks noChangeShapeType="1"/>
            </p:cNvSpPr>
            <p:nvPr userDrawn="1"/>
          </p:nvSpPr>
          <p:spPr bwMode="auto">
            <a:xfrm>
              <a:off x="4870" y="84"/>
              <a:ext cx="4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omic Sans MS" pitchFamily="66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jpe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ail.tku.edu.tw/jodytsao/" TargetMode="External"/><Relationship Id="rId2" Type="http://schemas.openxmlformats.org/officeDocument/2006/relationships/hyperlink" Target="mailto:jodytsao@mail.tku.edu.tw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E:\Jerry.gif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2938" y="1214438"/>
            <a:ext cx="7988300" cy="1751012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4000" b="1" dirty="0" smtClean="0">
                <a:solidFill>
                  <a:schemeClr val="hlink"/>
                </a:solidFill>
                <a:ea typeface="標楷體" pitchFamily="65" charset="-120"/>
              </a:rPr>
              <a:t>個人與教學研究簡介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88" y="2214563"/>
            <a:ext cx="6905625" cy="21113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b="1" dirty="0" smtClean="0">
                <a:solidFill>
                  <a:srgbClr val="0000FF"/>
                </a:solidFill>
              </a:rPr>
              <a:t/>
            </a:r>
            <a:br>
              <a:rPr lang="en-US" altLang="zh-TW" sz="3200" b="1" dirty="0" smtClean="0">
                <a:solidFill>
                  <a:srgbClr val="0000FF"/>
                </a:solidFill>
              </a:rPr>
            </a:br>
            <a:endParaRPr lang="en-US" altLang="zh-TW" sz="3200" b="1" dirty="0" smtClean="0">
              <a:solidFill>
                <a:srgbClr val="0000FF"/>
              </a:solidFill>
            </a:endParaRPr>
          </a:p>
          <a:p>
            <a:pPr eaLnBrk="1" hangingPunct="1">
              <a:defRPr/>
            </a:pPr>
            <a:endParaRPr lang="zh-TW" altLang="en-US" sz="3200" b="1" dirty="0" smtClean="0">
              <a:solidFill>
                <a:srgbClr val="0000FF"/>
              </a:solidFill>
              <a:latin typeface="Verdana" pitchFamily="34" charset="0"/>
              <a:ea typeface="標楷體" pitchFamily="65" charset="-120"/>
            </a:endParaRPr>
          </a:p>
          <a:p>
            <a:pPr eaLnBrk="1" hangingPunct="1">
              <a:defRPr/>
            </a:pPr>
            <a:endParaRPr lang="en-US" altLang="zh-TW" sz="3200" b="1" dirty="0" smtClean="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43063" y="3071813"/>
            <a:ext cx="6032500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TW" sz="20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zh-TW" altLang="en-US" sz="2400" b="1" dirty="0">
                <a:solidFill>
                  <a:srgbClr val="0000FF"/>
                </a:solidFill>
                <a:latin typeface="Verdana" pitchFamily="34" charset="0"/>
                <a:ea typeface="標楷體" pitchFamily="65" charset="-120"/>
              </a:rPr>
              <a:t>曹修源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b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Hsiu</a:t>
            </a:r>
            <a:r>
              <a:rPr lang="en-US" altLang="zh-TW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-Yuan </a:t>
            </a:r>
            <a:r>
              <a:rPr lang="en-US" altLang="zh-TW" sz="2400" b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Tsao</a:t>
            </a:r>
            <a:endParaRPr lang="en-US" altLang="zh-TW" sz="2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1400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jodytsao@dragon.nchu.edu.tw</a:t>
            </a:r>
            <a:endParaRPr lang="en-US" altLang="zh-TW" sz="1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zh-TW" altLang="en-US" sz="20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zh-TW" altLang="en-US" sz="20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國立中興大學行銷系  </a:t>
            </a:r>
            <a:r>
              <a:rPr lang="zh-TW" altLang="en-US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專任副教授</a:t>
            </a:r>
            <a:endParaRPr lang="en-US" altLang="zh-TW" sz="20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000" b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Ph.D</a:t>
            </a:r>
            <a:r>
              <a:rPr lang="en-US" altLang="zh-TW" sz="20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 in Marketing, Curtin University,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0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Western Australia</a:t>
            </a:r>
            <a:endParaRPr lang="zh-TW" altLang="en-US" sz="20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zh-TW" altLang="en-US" sz="2000" b="1" dirty="0">
              <a:solidFill>
                <a:srgbClr val="66FF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" y="5608566"/>
            <a:ext cx="3407093" cy="927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5932264"/>
            <a:ext cx="3286398" cy="6034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6870700" cy="555625"/>
          </a:xfrm>
        </p:spPr>
        <p:txBody>
          <a:bodyPr/>
          <a:lstStyle/>
          <a:p>
            <a:pPr eaLnBrk="1" hangingPunct="1"/>
            <a:r>
              <a:rPr lang="zh-TW" altLang="en-US" sz="4000" b="1" smtClean="0">
                <a:solidFill>
                  <a:schemeClr val="bg2"/>
                </a:solidFill>
                <a:ea typeface="標楷體" pitchFamily="65" charset="-120"/>
              </a:rPr>
              <a:t>學術研究榮譽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2875"/>
            <a:ext cx="8058150" cy="4248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000" b="1" dirty="0" smtClean="0">
                <a:solidFill>
                  <a:srgbClr val="0000FF"/>
                </a:solidFill>
                <a:ea typeface="標楷體" pitchFamily="65" charset="-120"/>
              </a:rPr>
              <a:t>2009 ANZMAC (Australia &amp; New Zealand Marketing Academy     Conference)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『 </a:t>
            </a:r>
            <a:r>
              <a:rPr lang="en-US" altLang="zh-TW" sz="2000" b="1" dirty="0" smtClean="0">
                <a:solidFill>
                  <a:srgbClr val="FF6600"/>
                </a:solidFill>
                <a:latin typeface="Times New Roman" pitchFamily="18" charset="0"/>
                <a:ea typeface="標楷體" pitchFamily="65" charset="-120"/>
              </a:rPr>
              <a:t>The Best Paper Award</a:t>
            </a:r>
            <a:r>
              <a:rPr lang="en-US" altLang="zh-TW" sz="20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』 for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      Brand and Brand Management</a:t>
            </a:r>
            <a:r>
              <a:rPr lang="en-US" altLang="zh-TW" sz="20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 </a:t>
            </a:r>
            <a:endParaRPr lang="en-US" altLang="zh-TW" sz="2000" b="1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2009 </a:t>
            </a:r>
            <a:r>
              <a:rPr lang="zh-TW" altLang="en-US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技職實務個案撰寫競賽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『</a:t>
            </a:r>
            <a:r>
              <a:rPr lang="zh-TW" altLang="en-US" sz="2000" b="1" dirty="0" smtClean="0">
                <a:solidFill>
                  <a:srgbClr val="FF6600"/>
                </a:solidFill>
                <a:latin typeface="Times New Roman" pitchFamily="18" charset="0"/>
                <a:ea typeface="標楷體" pitchFamily="65" charset="-120"/>
              </a:rPr>
              <a:t>優勝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』(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手機王網站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—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由玩票變專業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2007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中華商管科技學會年會暨學術研討會 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行銷類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『</a:t>
            </a:r>
            <a:r>
              <a:rPr lang="zh-TW" altLang="en-US" sz="2000" b="1" dirty="0" smtClean="0">
                <a:solidFill>
                  <a:srgbClr val="FF6600"/>
                </a:solidFill>
                <a:latin typeface="Times New Roman" pitchFamily="18" charset="0"/>
                <a:ea typeface="標楷體" pitchFamily="65" charset="-120"/>
              </a:rPr>
              <a:t>優勝論文獎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』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b="1" dirty="0" smtClean="0">
                <a:solidFill>
                  <a:srgbClr val="0000FF"/>
                </a:solidFill>
                <a:ea typeface="標楷體" pitchFamily="65" charset="-120"/>
              </a:rPr>
              <a:t>1999 AOM/IAOM (The Association of Management and International Association of Management)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『 </a:t>
            </a:r>
            <a:r>
              <a:rPr lang="en-US" altLang="zh-TW" sz="2000" b="1" dirty="0" smtClean="0">
                <a:solidFill>
                  <a:srgbClr val="FF6600"/>
                </a:solidFill>
                <a:latin typeface="Times New Roman" pitchFamily="18" charset="0"/>
                <a:ea typeface="標楷體" pitchFamily="65" charset="-120"/>
              </a:rPr>
              <a:t>The Best Paper Award 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』 in Business Division</a:t>
            </a:r>
            <a:r>
              <a:rPr lang="en-US" altLang="zh-TW" sz="20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 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0" y="-295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1269" name="Object 4"/>
          <p:cNvGraphicFramePr>
            <a:graphicFrameLocks noChangeAspect="1"/>
          </p:cNvGraphicFramePr>
          <p:nvPr/>
        </p:nvGraphicFramePr>
        <p:xfrm>
          <a:off x="5580063" y="1916113"/>
          <a:ext cx="18859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Acrobat Document" r:id="rId3" imgW="5667375" imgH="8010525" progId="AcroExch.Document.7">
                  <p:embed/>
                </p:oleObj>
              </mc:Choice>
              <mc:Fallback>
                <p:oleObj name="Acrobat Document" r:id="rId3" imgW="5667375" imgH="8010525" progId="AcroExch.Document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916113"/>
                        <a:ext cx="18859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0" name="Picture 6" descr="c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515778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6870700" cy="555625"/>
          </a:xfrm>
        </p:spPr>
        <p:txBody>
          <a:bodyPr/>
          <a:lstStyle/>
          <a:p>
            <a:pPr eaLnBrk="1" hangingPunct="1"/>
            <a:r>
              <a:rPr lang="zh-TW" altLang="en-US" sz="4000" b="1" dirty="0" smtClean="0">
                <a:solidFill>
                  <a:schemeClr val="bg2"/>
                </a:solidFill>
                <a:ea typeface="標楷體" pitchFamily="65" charset="-120"/>
              </a:rPr>
              <a:t>論文指導榮譽</a:t>
            </a:r>
            <a:endParaRPr lang="zh-TW" altLang="en-US" sz="4000" b="1" dirty="0" smtClean="0">
              <a:solidFill>
                <a:schemeClr val="bg2"/>
              </a:solidFill>
              <a:ea typeface="標楷體" pitchFamily="65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729" y="2642912"/>
            <a:ext cx="6768752" cy="208800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000" b="1" dirty="0" smtClean="0">
                <a:solidFill>
                  <a:srgbClr val="0000FF"/>
                </a:solidFill>
                <a:ea typeface="標楷體" pitchFamily="65" charset="-120"/>
              </a:rPr>
              <a:t>大數據、零售</a:t>
            </a:r>
            <a:r>
              <a:rPr lang="en-US" altLang="zh-TW" sz="2000" b="1" dirty="0" smtClean="0">
                <a:solidFill>
                  <a:srgbClr val="0000FF"/>
                </a:solidFill>
                <a:ea typeface="標楷體" pitchFamily="65" charset="-120"/>
              </a:rPr>
              <a:t>4.0 </a:t>
            </a:r>
            <a:r>
              <a:rPr lang="zh-TW" altLang="en-US" sz="2000" b="1" dirty="0" smtClean="0">
                <a:solidFill>
                  <a:srgbClr val="0000FF"/>
                </a:solidFill>
                <a:ea typeface="標楷體" pitchFamily="65" charset="-120"/>
              </a:rPr>
              <a:t>類</a:t>
            </a:r>
            <a:r>
              <a:rPr lang="zh-TW" altLang="en-US" sz="2000" b="1" dirty="0">
                <a:solidFill>
                  <a:srgbClr val="0000FF"/>
                </a:solidFill>
                <a:ea typeface="標楷體" pitchFamily="65" charset="-120"/>
              </a:rPr>
              <a:t> </a:t>
            </a:r>
            <a:r>
              <a:rPr lang="zh-TW" altLang="en-US" sz="2000" b="1" dirty="0" smtClean="0">
                <a:solidFill>
                  <a:srgbClr val="0000FF"/>
                </a:solidFill>
                <a:ea typeface="標楷體" pitchFamily="65" charset="-120"/>
              </a:rPr>
              <a:t>優良論文獎</a:t>
            </a:r>
            <a:endParaRPr lang="en-US" altLang="zh-TW" sz="2000" b="1" dirty="0">
              <a:solidFill>
                <a:srgbClr val="0000FF"/>
              </a:solidFill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0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以文字探勘資訊分析品牌概念與與品牌個性之知覺定位圖</a:t>
            </a:r>
            <a:endParaRPr lang="en-US" altLang="zh-TW" sz="2000" b="1" dirty="0" smtClean="0">
              <a:solidFill>
                <a:schemeClr val="tx2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研究生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:</a:t>
            </a:r>
            <a:r>
              <a:rPr lang="zh-TW" altLang="en-US" sz="2000" b="1" dirty="0" smtClean="0">
                <a:solidFill>
                  <a:srgbClr val="FF6600"/>
                </a:solidFill>
                <a:latin typeface="Times New Roman" pitchFamily="18" charset="0"/>
                <a:ea typeface="標楷體" pitchFamily="65" charset="-120"/>
              </a:rPr>
              <a:t>李柏葦</a:t>
            </a:r>
            <a:endParaRPr lang="en-US" altLang="zh-TW" sz="2000" b="1" dirty="0" smtClean="0">
              <a:solidFill>
                <a:srgbClr val="FF66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指導教授</a:t>
            </a:r>
            <a:r>
              <a:rPr lang="en-US" altLang="zh-TW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:</a:t>
            </a:r>
            <a:r>
              <a:rPr lang="zh-TW" altLang="en-US" sz="2000" b="1" dirty="0" smtClean="0">
                <a:solidFill>
                  <a:srgbClr val="FF6600"/>
                </a:solidFill>
                <a:latin typeface="Times New Roman" pitchFamily="18" charset="0"/>
                <a:ea typeface="標楷體" pitchFamily="65" charset="-120"/>
              </a:rPr>
              <a:t>曹修源</a:t>
            </a:r>
            <a:endParaRPr lang="en-US" altLang="zh-TW" sz="2000" b="1" dirty="0" smtClean="0">
              <a:solidFill>
                <a:srgbClr val="FF66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0" y="-295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75411"/>
            <a:ext cx="8001000" cy="122872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3563888" y="3140968"/>
            <a:ext cx="5181600" cy="3893820"/>
            <a:chOff x="0" y="0"/>
            <a:chExt cx="5273040" cy="4076700"/>
          </a:xfrm>
        </p:grpSpPr>
        <p:graphicFrame>
          <p:nvGraphicFramePr>
            <p:cNvPr id="10" name="圖表 9"/>
            <p:cNvGraphicFramePr/>
            <p:nvPr/>
          </p:nvGraphicFramePr>
          <p:xfrm>
            <a:off x="0" y="0"/>
            <a:ext cx="5273040" cy="40767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橢圓 10"/>
            <p:cNvSpPr/>
            <p:nvPr/>
          </p:nvSpPr>
          <p:spPr>
            <a:xfrm>
              <a:off x="2800756" y="571589"/>
              <a:ext cx="720000" cy="720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768473" y="1041763"/>
              <a:ext cx="720000" cy="720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301670" y="1313440"/>
              <a:ext cx="792000" cy="792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3311039" y="679887"/>
              <a:ext cx="1044000" cy="1044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2305911" y="728251"/>
              <a:ext cx="720000" cy="720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772131" y="2084395"/>
              <a:ext cx="1044000" cy="1044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2047215" y="1857644"/>
              <a:ext cx="828000" cy="828000"/>
            </a:xfrm>
            <a:prstGeom prst="ellips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6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mtClean="0"/>
              <a:t>Contact</a:t>
            </a:r>
          </a:p>
        </p:txBody>
      </p:sp>
      <p:sp>
        <p:nvSpPr>
          <p:cNvPr id="15363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dirty="0" smtClean="0"/>
              <a:t>E-Mail: </a:t>
            </a:r>
            <a:r>
              <a:rPr lang="en-US" altLang="zh-TW" dirty="0" smtClean="0">
                <a:hlinkClick r:id="rId2"/>
              </a:rPr>
              <a:t>jodytsao@dragon.nchu.edu.tw</a:t>
            </a:r>
            <a:endParaRPr lang="en-US" altLang="zh-TW" dirty="0" smtClean="0"/>
          </a:p>
          <a:p>
            <a:r>
              <a:rPr lang="en-US" altLang="zh-TW" dirty="0" smtClean="0"/>
              <a:t>Office: </a:t>
            </a:r>
            <a:r>
              <a:rPr lang="zh-TW" altLang="en-US" dirty="0" smtClean="0"/>
              <a:t>管院</a:t>
            </a:r>
            <a:r>
              <a:rPr lang="en-US" altLang="zh-TW" dirty="0" smtClean="0"/>
              <a:t>726</a:t>
            </a:r>
          </a:p>
          <a:p>
            <a:r>
              <a:rPr lang="en-US" altLang="zh-TW" dirty="0" smtClean="0"/>
              <a:t>TEL: 04-22840392 </a:t>
            </a:r>
            <a:r>
              <a:rPr lang="en-US" altLang="zh-TW" dirty="0" err="1" smtClean="0"/>
              <a:t>ext</a:t>
            </a:r>
            <a:r>
              <a:rPr lang="en-US" altLang="zh-TW" dirty="0" smtClean="0"/>
              <a:t> 762</a:t>
            </a:r>
          </a:p>
          <a:p>
            <a:r>
              <a:rPr lang="en-US" altLang="zh-TW" dirty="0" smtClean="0"/>
              <a:t>Web: </a:t>
            </a:r>
            <a:r>
              <a:rPr lang="en-US" altLang="zh-TW" dirty="0" smtClean="0">
                <a:hlinkClick r:id="rId3"/>
              </a:rPr>
              <a:t>http://web.nchu.edu.tw/~jodytsao/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6870700" cy="1600200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solidFill>
                  <a:schemeClr val="bg2"/>
                </a:solidFill>
                <a:ea typeface="標楷體" pitchFamily="65" charset="-120"/>
              </a:rPr>
              <a:t>基本資料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姓名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曹修源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400" dirty="0" err="1" smtClean="0">
                <a:latin typeface="Times New Roman" pitchFamily="18" charset="0"/>
                <a:ea typeface="標楷體" pitchFamily="65" charset="-120"/>
              </a:rPr>
              <a:t>Hsiu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-Yuan Tsao (Jody) </a:t>
            </a:r>
            <a:r>
              <a:rPr lang="en-US" altLang="zh-TW" sz="2400" dirty="0" err="1" smtClean="0">
                <a:latin typeface="Times New Roman" pitchFamily="18" charset="0"/>
                <a:ea typeface="標楷體" pitchFamily="65" charset="-120"/>
              </a:rPr>
              <a:t>Ph.D</a:t>
            </a:r>
            <a:endParaRPr lang="en-US" altLang="zh-TW" sz="2400" b="1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生日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五年六班</a:t>
            </a:r>
            <a:endParaRPr lang="zh-TW" altLang="en-US" sz="28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800" dirty="0" smtClean="0">
                <a:ea typeface="標楷體" pitchFamily="65" charset="-120"/>
              </a:rPr>
              <a:t>興趣</a:t>
            </a:r>
          </a:p>
          <a:p>
            <a:pPr lvl="1" eaLnBrk="1" hangingPunct="1"/>
            <a:r>
              <a:rPr lang="zh-TW" altLang="en-US" sz="2400" dirty="0" smtClean="0">
                <a:solidFill>
                  <a:schemeClr val="tx2"/>
                </a:solidFill>
                <a:ea typeface="標楷體" pitchFamily="65" charset="-120"/>
              </a:rPr>
              <a:t>旅行</a:t>
            </a:r>
            <a:r>
              <a:rPr lang="en-US" altLang="zh-TW" sz="2400" dirty="0" smtClean="0"/>
              <a:t>(</a:t>
            </a:r>
            <a:r>
              <a:rPr lang="zh-TW" altLang="en-US" sz="2400" dirty="0" smtClean="0">
                <a:ea typeface="標楷體" pitchFamily="65" charset="-120"/>
              </a:rPr>
              <a:t>最懷念的地方</a:t>
            </a:r>
            <a:r>
              <a:rPr lang="en-US" altLang="zh-TW" sz="2400" dirty="0" smtClean="0">
                <a:ea typeface="標楷體" pitchFamily="65" charset="-120"/>
              </a:rPr>
              <a:t>—</a:t>
            </a:r>
            <a:r>
              <a:rPr lang="zh-TW" altLang="en-US" sz="2400" dirty="0" smtClean="0">
                <a:ea typeface="標楷體" pitchFamily="65" charset="-120"/>
              </a:rPr>
              <a:t>大堡礁</a:t>
            </a:r>
            <a:r>
              <a:rPr lang="en-US" altLang="zh-TW" sz="2400" dirty="0" smtClean="0"/>
              <a:t>Great Barrier Reef)</a:t>
            </a:r>
          </a:p>
          <a:p>
            <a:pPr lvl="1" eaLnBrk="1" hangingPunct="1"/>
            <a:r>
              <a:rPr lang="zh-TW" altLang="en-US" sz="2400" dirty="0" smtClean="0">
                <a:solidFill>
                  <a:srgbClr val="0000FF"/>
                </a:solidFill>
                <a:ea typeface="標楷體" pitchFamily="65" charset="-120"/>
              </a:rPr>
              <a:t>美國職棒</a:t>
            </a:r>
            <a:r>
              <a:rPr lang="en-US" altLang="zh-TW" sz="2400" dirty="0" smtClean="0"/>
              <a:t>(</a:t>
            </a:r>
            <a:r>
              <a:rPr lang="zh-TW" altLang="en-US" sz="2400" dirty="0" smtClean="0">
                <a:ea typeface="標楷體" pitchFamily="65" charset="-120"/>
              </a:rPr>
              <a:t>最喜歡的球隊</a:t>
            </a:r>
            <a:r>
              <a:rPr lang="en-US" altLang="zh-TW" sz="2400" dirty="0" smtClean="0">
                <a:ea typeface="標楷體" pitchFamily="65" charset="-120"/>
              </a:rPr>
              <a:t>—</a:t>
            </a:r>
            <a:r>
              <a:rPr lang="zh-TW" altLang="en-US" sz="2400" dirty="0" smtClean="0">
                <a:ea typeface="標楷體" pitchFamily="65" charset="-120"/>
              </a:rPr>
              <a:t>道奇隊</a:t>
            </a:r>
            <a:r>
              <a:rPr lang="en-US" altLang="zh-TW" sz="2400" dirty="0" smtClean="0"/>
              <a:t>)</a:t>
            </a:r>
          </a:p>
          <a:p>
            <a:pPr lvl="1" eaLnBrk="1" hangingPunct="1"/>
            <a:r>
              <a:rPr lang="zh-TW" altLang="en-US" sz="2400" dirty="0" smtClean="0">
                <a:solidFill>
                  <a:schemeClr val="tx2"/>
                </a:solidFill>
                <a:ea typeface="標楷體" pitchFamily="65" charset="-120"/>
              </a:rPr>
              <a:t>爵士樂</a:t>
            </a:r>
            <a:r>
              <a:rPr lang="en-US" altLang="zh-TW" sz="2400" dirty="0" smtClean="0"/>
              <a:t>(</a:t>
            </a:r>
            <a:r>
              <a:rPr lang="zh-TW" altLang="en-US" sz="2400" dirty="0" smtClean="0">
                <a:ea typeface="標楷體" pitchFamily="65" charset="-120"/>
              </a:rPr>
              <a:t>最欣賞的樂師</a:t>
            </a:r>
            <a:r>
              <a:rPr lang="en-US" altLang="zh-TW" sz="2400" dirty="0" smtClean="0">
                <a:latin typeface="Arial" charset="0"/>
              </a:rPr>
              <a:t>—</a:t>
            </a:r>
            <a:r>
              <a:rPr lang="en-US" altLang="zh-TW" sz="2400" dirty="0" smtClean="0"/>
              <a:t>Miles Davis)</a:t>
            </a:r>
          </a:p>
          <a:p>
            <a:pPr lvl="1" eaLnBrk="1" hangingPunct="1"/>
            <a:r>
              <a:rPr lang="zh-TW" altLang="en-US" sz="2400" dirty="0" smtClean="0">
                <a:solidFill>
                  <a:srgbClr val="0000FF"/>
                </a:solidFill>
                <a:ea typeface="標楷體" pitchFamily="65" charset="-120"/>
              </a:rPr>
              <a:t>品茶</a:t>
            </a:r>
            <a:r>
              <a:rPr lang="en-US" altLang="zh-TW" sz="2400" dirty="0" smtClean="0"/>
              <a:t>(</a:t>
            </a:r>
            <a:r>
              <a:rPr lang="zh-TW" altLang="en-US" sz="2400" dirty="0" smtClean="0">
                <a:ea typeface="標楷體" pitchFamily="65" charset="-120"/>
              </a:rPr>
              <a:t>最回味的紅茶</a:t>
            </a:r>
            <a:r>
              <a:rPr lang="en-US" altLang="zh-TW" sz="2400" dirty="0" smtClean="0">
                <a:latin typeface="Arial" charset="0"/>
              </a:rPr>
              <a:t>—</a:t>
            </a:r>
            <a:r>
              <a:rPr lang="en-US" altLang="zh-TW" sz="2400" dirty="0" smtClean="0"/>
              <a:t>English Breakfast)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buFontTx/>
              <a:buNone/>
            </a:pPr>
            <a:endParaRPr lang="en-US" altLang="zh-TW" sz="2800" dirty="0" smtClean="0"/>
          </a:p>
        </p:txBody>
      </p:sp>
      <p:pic>
        <p:nvPicPr>
          <p:cNvPr id="4102" name="圖片 6" descr="Jerr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圖片 7" descr="Jerr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Jerry.gif" descr="E:\Jerry.gif"/>
          <p:cNvPicPr>
            <a:picLocks noChangeAspect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圖片 9" descr="Jerr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/>
          <a:stretch/>
        </p:blipFill>
        <p:spPr>
          <a:xfrm rot="5400000">
            <a:off x="6875744" y="4862013"/>
            <a:ext cx="1943009" cy="1941985"/>
          </a:xfrm>
          <a:prstGeom prst="rect">
            <a:avLst/>
          </a:prstGeom>
        </p:spPr>
      </p:pic>
      <p:pic>
        <p:nvPicPr>
          <p:cNvPr id="13" name="Picture 8" descr="P10105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1" y="195246"/>
            <a:ext cx="1809750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23750" r="16859"/>
          <a:stretch/>
        </p:blipFill>
        <p:spPr>
          <a:xfrm>
            <a:off x="2051720" y="5249962"/>
            <a:ext cx="1819569" cy="155454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7" t="21000" r="27551" b="7600"/>
          <a:stretch/>
        </p:blipFill>
        <p:spPr>
          <a:xfrm>
            <a:off x="6876256" y="349549"/>
            <a:ext cx="1595183" cy="252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188913"/>
            <a:ext cx="7793037" cy="1462087"/>
          </a:xfrm>
        </p:spPr>
        <p:txBody>
          <a:bodyPr/>
          <a:lstStyle/>
          <a:p>
            <a:pPr eaLnBrk="1" hangingPunct="1"/>
            <a:r>
              <a:rPr lang="zh-TW" altLang="en-US" smtClean="0">
                <a:solidFill>
                  <a:schemeClr val="bg2"/>
                </a:solidFill>
                <a:ea typeface="標楷體" pitchFamily="65" charset="-120"/>
              </a:rPr>
              <a:t>教育背景</a:t>
            </a:r>
          </a:p>
        </p:txBody>
      </p:sp>
      <p:graphicFrame>
        <p:nvGraphicFramePr>
          <p:cNvPr id="6168" name="Group 24"/>
          <p:cNvGraphicFramePr>
            <a:graphicFrameLocks noGrp="1"/>
          </p:cNvGraphicFramePr>
          <p:nvPr>
            <p:ph idx="1"/>
          </p:nvPr>
        </p:nvGraphicFramePr>
        <p:xfrm>
          <a:off x="285750" y="1773238"/>
          <a:ext cx="8483600" cy="3230808"/>
        </p:xfrm>
        <a:graphic>
          <a:graphicData uri="http://schemas.openxmlformats.org/drawingml/2006/table">
            <a:tbl>
              <a:tblPr/>
              <a:tblGrid>
                <a:gridCol w="1285875"/>
                <a:gridCol w="5394325"/>
                <a:gridCol w="1803400"/>
              </a:tblGrid>
              <a:tr h="60953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09/1986 – 07/1990</a:t>
                      </a: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東吳大學</a:t>
                      </a:r>
                      <a:r>
                        <a:rPr kumimoji="1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,</a:t>
                      </a:r>
                      <a:r>
                        <a:rPr kumimoji="1" lang="zh-TW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電子計算機科學系</a:t>
                      </a:r>
                      <a:r>
                        <a:rPr kumimoji="1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,</a:t>
                      </a:r>
                      <a:r>
                        <a:rPr kumimoji="1" lang="zh-TW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商學士</a:t>
                      </a:r>
                      <a:endParaRPr kumimoji="1" lang="zh-TW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" charset="0"/>
                        </a:rPr>
                        <a:t>3</a:t>
                      </a:r>
                      <a:r>
                        <a:rPr kumimoji="1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" charset="0"/>
                        </a:rPr>
                        <a:t>rd</a:t>
                      </a: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" charset="0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" charset="0"/>
                        </a:rPr>
                        <a:t>out of 58</a:t>
                      </a: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096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09/1993 – 08/1994</a:t>
                      </a: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美國</a:t>
                      </a:r>
                      <a:r>
                        <a:rPr kumimoji="1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南加州大學</a:t>
                      </a: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(Univ. of Southern California)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電腦科學研究所</a:t>
                      </a: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,</a:t>
                      </a: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電腦科學碩士</a:t>
                      </a: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" charset="0"/>
                        </a:rPr>
                        <a:t>GPA: </a:t>
                      </a:r>
                      <a:r>
                        <a:rPr kumimoji="1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" charset="0"/>
                        </a:rPr>
                        <a:t>3.79</a:t>
                      </a: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2006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02/2001— 07/2003 </a:t>
                      </a: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澳洲國立柯廷大學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(Curtin University)—</a:t>
                      </a:r>
                      <a:r>
                        <a:rPr kumimoji="1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淡江大學姊妹校</a:t>
                      </a:r>
                      <a:endParaRPr kumimoji="1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Arial Unicode MS" pitchFamily="34" charset="-12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柯廷商學院</a:t>
                      </a: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(Curtin Business School)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行銷系</a:t>
                      </a: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(School of Marketing)  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Doctor of Philosophy — School of Marketing</a:t>
                      </a:r>
                      <a:endParaRPr kumimoji="1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指導教授</a:t>
                      </a: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: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Leyland F. Pitt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20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Arial Unicode MS" pitchFamily="34" charset="-12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論文外審成績</a:t>
                      </a: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: 3As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0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Arial Unicode MS" pitchFamily="34" charset="-120"/>
                        </a:rPr>
                        <a:t>行銷博士</a:t>
                      </a: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Arial Unicode MS" pitchFamily="34" charset="-120"/>
                      </a:endParaRPr>
                    </a:p>
                  </a:txBody>
                  <a:tcPr marT="45708" marB="45708" horzOverflow="overflow">
                    <a:lnL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66F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42" name="Picture 342" descr="lp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100885"/>
            <a:ext cx="1190625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" y="188640"/>
            <a:ext cx="9144000" cy="6350000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 rot="17686320">
            <a:off x="755246" y="3773487"/>
            <a:ext cx="360040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3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1" y="404663"/>
            <a:ext cx="4140460" cy="3105345"/>
          </a:xfr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22" y="3753157"/>
            <a:ext cx="4273639" cy="278871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71" y="364158"/>
            <a:ext cx="4248472" cy="31863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1" y="3681084"/>
            <a:ext cx="3910480" cy="29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0"/>
            <a:ext cx="6870700" cy="915988"/>
          </a:xfrm>
        </p:spPr>
        <p:txBody>
          <a:bodyPr/>
          <a:lstStyle/>
          <a:p>
            <a:pPr eaLnBrk="1" hangingPunct="1"/>
            <a:r>
              <a:rPr lang="zh-TW" altLang="en-US" b="1" smtClean="0">
                <a:solidFill>
                  <a:schemeClr val="bg2"/>
                </a:solidFill>
                <a:ea typeface="標楷體" pitchFamily="65" charset="-120"/>
              </a:rPr>
              <a:t>工作經驗</a:t>
            </a:r>
          </a:p>
        </p:txBody>
      </p:sp>
      <p:graphicFrame>
        <p:nvGraphicFramePr>
          <p:cNvPr id="7200" name="Group 3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615764"/>
              </p:ext>
            </p:extLst>
          </p:nvPr>
        </p:nvGraphicFramePr>
        <p:xfrm>
          <a:off x="395288" y="876300"/>
          <a:ext cx="8229600" cy="5981830"/>
        </p:xfrm>
        <a:graphic>
          <a:graphicData uri="http://schemas.openxmlformats.org/drawingml/2006/table">
            <a:tbl>
              <a:tblPr/>
              <a:tblGrid>
                <a:gridCol w="1511300"/>
                <a:gridCol w="6718300"/>
              </a:tblGrid>
              <a:tr h="6400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1991 –1992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中華民國陸軍總部資訊中心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C3I 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系統開發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1992 –1993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東吳大學電子計算機科學系助教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資料庫管理系統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 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軟體工程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1995 –1997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IBM 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台灣分公司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IT/Specialist, AS/400 system design &amp; delivery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865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1997 –2000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 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淡江大學資訊中心教育訓練組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Visual Basic, ASP, and Java Programming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IBM AS/400 e-Business School 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專案管理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資工系兼任講師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87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2003 –2006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明新技術學院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/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科技大學專任講師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/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助理教授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(2005.8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學位論文升等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 IBM AS/400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種子計劃講師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軟體工程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決策支援系統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電子商務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"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行銷管理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網路行銷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高科技行銷</a:t>
                      </a: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</a:t>
                      </a: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科技管理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2006 - 2010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德明財經科技大學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/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專任助理教授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/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專任副教授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(2009.1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著作升等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行銷管理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 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顧客關係管理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 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企業電子化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 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企業資源規劃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電子商務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,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高科技行銷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(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研究所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),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科技管理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(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研究所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)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77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2010.08 – 2013.07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4800" algn="l"/>
                        </a:tabLst>
                      </a:pP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淡江大學企管系</a:t>
                      </a: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/</a:t>
                      </a:r>
                      <a:r>
                        <a:rPr kumimoji="1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專任副教授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73" name="Picture 119" descr="P10202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708275"/>
            <a:ext cx="187166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6870700" cy="952500"/>
          </a:xfrm>
        </p:spPr>
        <p:txBody>
          <a:bodyPr/>
          <a:lstStyle/>
          <a:p>
            <a:r>
              <a:rPr lang="zh-TW" altLang="en-US" sz="4800" b="1" smtClean="0">
                <a:solidFill>
                  <a:schemeClr val="bg2"/>
                </a:solidFill>
                <a:ea typeface="標楷體" pitchFamily="65" charset="-120"/>
              </a:rPr>
              <a:t>研究興趣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557338"/>
            <a:ext cx="3771900" cy="1871662"/>
          </a:xfrm>
        </p:spPr>
        <p:txBody>
          <a:bodyPr/>
          <a:lstStyle/>
          <a:p>
            <a:r>
              <a:rPr lang="zh-TW" altLang="en-US" sz="3200" smtClean="0">
                <a:solidFill>
                  <a:srgbClr val="0000FF"/>
                </a:solidFill>
                <a:ea typeface="標楷體" pitchFamily="65" charset="-120"/>
              </a:rPr>
              <a:t>顧客關係管理</a:t>
            </a:r>
          </a:p>
          <a:p>
            <a:r>
              <a:rPr lang="zh-TW" altLang="en-US" sz="3200" smtClean="0">
                <a:solidFill>
                  <a:schemeClr val="tx2"/>
                </a:solidFill>
                <a:ea typeface="標楷體" pitchFamily="65" charset="-120"/>
              </a:rPr>
              <a:t>品牌管理</a:t>
            </a:r>
          </a:p>
          <a:p>
            <a:r>
              <a:rPr lang="zh-TW" altLang="en-US" sz="3200" smtClean="0">
                <a:solidFill>
                  <a:srgbClr val="0000FF"/>
                </a:solidFill>
                <a:ea typeface="標楷體" pitchFamily="65" charset="-120"/>
              </a:rPr>
              <a:t>消費者行為</a:t>
            </a:r>
          </a:p>
          <a:p>
            <a:endParaRPr lang="zh-TW" altLang="en-US" sz="3200" smtClean="0">
              <a:solidFill>
                <a:srgbClr val="0000FF"/>
              </a:solidFill>
              <a:ea typeface="標楷體" pitchFamily="65" charset="-12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0563" y="1628775"/>
            <a:ext cx="3771900" cy="1887538"/>
          </a:xfrm>
        </p:spPr>
        <p:txBody>
          <a:bodyPr/>
          <a:lstStyle/>
          <a:p>
            <a:r>
              <a:rPr lang="zh-TW" altLang="en-US" sz="3200" smtClean="0">
                <a:solidFill>
                  <a:srgbClr val="0000FF"/>
                </a:solidFill>
                <a:ea typeface="標楷體" pitchFamily="65" charset="-120"/>
              </a:rPr>
              <a:t>資訊管理</a:t>
            </a:r>
          </a:p>
          <a:p>
            <a:r>
              <a:rPr lang="zh-TW" altLang="en-US" sz="3200" smtClean="0">
                <a:solidFill>
                  <a:schemeClr val="tx2"/>
                </a:solidFill>
                <a:ea typeface="標楷體" pitchFamily="65" charset="-120"/>
              </a:rPr>
              <a:t>網路行銷</a:t>
            </a:r>
          </a:p>
          <a:p>
            <a:r>
              <a:rPr lang="zh-TW" altLang="en-US" sz="3200" smtClean="0">
                <a:solidFill>
                  <a:srgbClr val="0000FF"/>
                </a:solidFill>
                <a:ea typeface="標楷體" pitchFamily="65" charset="-120"/>
              </a:rPr>
              <a:t>高科技行銷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755650" y="4005263"/>
            <a:ext cx="76962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TW" altLang="en-US" sz="2800">
                <a:ea typeface="標楷體" pitchFamily="65" charset="-120"/>
              </a:rPr>
              <a:t>未來將掌握兼具</a:t>
            </a:r>
            <a:r>
              <a:rPr lang="zh-TW" altLang="en-US" sz="2800" u="sng">
                <a:solidFill>
                  <a:srgbClr val="0000FF"/>
                </a:solidFill>
                <a:ea typeface="標楷體" pitchFamily="65" charset="-120"/>
              </a:rPr>
              <a:t>資訊科學</a:t>
            </a:r>
            <a:r>
              <a:rPr lang="zh-TW" altLang="en-US" sz="2800">
                <a:ea typeface="標楷體" pitchFamily="65" charset="-120"/>
              </a:rPr>
              <a:t>與</a:t>
            </a:r>
            <a:r>
              <a:rPr lang="zh-TW" altLang="en-US" sz="2800" u="sng">
                <a:solidFill>
                  <a:srgbClr val="0000FF"/>
                </a:solidFill>
                <a:ea typeface="標楷體" pitchFamily="65" charset="-120"/>
              </a:rPr>
              <a:t>行銷管理</a:t>
            </a:r>
            <a:r>
              <a:rPr lang="zh-TW" altLang="en-US" sz="2800">
                <a:ea typeface="標楷體" pitchFamily="65" charset="-120"/>
              </a:rPr>
              <a:t>跨學域專長，研究如何運用資訊技術、結合管理科學，</a:t>
            </a:r>
            <a:r>
              <a:rPr lang="zh-TW" altLang="en-US" sz="2800">
                <a:solidFill>
                  <a:schemeClr val="tx2"/>
                </a:solidFill>
                <a:ea typeface="標楷體" pitchFamily="65" charset="-120"/>
              </a:rPr>
              <a:t>進行商業管理問題的研究</a:t>
            </a:r>
            <a:r>
              <a:rPr lang="zh-TW" altLang="en-US" sz="2800"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15888"/>
            <a:ext cx="6870700" cy="584200"/>
          </a:xfrm>
        </p:spPr>
        <p:txBody>
          <a:bodyPr/>
          <a:lstStyle/>
          <a:p>
            <a:pPr eaLnBrk="1" hangingPunct="1"/>
            <a:r>
              <a:rPr lang="zh-TW" altLang="en-US" b="1" smtClean="0">
                <a:solidFill>
                  <a:schemeClr val="bg2"/>
                </a:solidFill>
                <a:ea typeface="標楷體" pitchFamily="65" charset="-120"/>
              </a:rPr>
              <a:t>學術著作發表於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692150"/>
            <a:ext cx="7273925" cy="4144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>
                <a:solidFill>
                  <a:srgbClr val="0000FF"/>
                </a:solidFill>
              </a:rPr>
              <a:t>Marketing Letters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International Journal of Market Research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>
                <a:solidFill>
                  <a:schemeClr val="tx2"/>
                </a:solidFill>
              </a:rPr>
              <a:t>(SSCI, Impact Factor=0.95)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Journal of Consumer </a:t>
            </a:r>
            <a:r>
              <a:rPr lang="en-US" altLang="zh-TW" sz="1600" b="1" i="1" dirty="0" err="1" smtClean="0"/>
              <a:t>Behaviour</a:t>
            </a:r>
            <a:r>
              <a:rPr lang="en-US" altLang="zh-TW" sz="1600" b="1" i="1" dirty="0" smtClean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>
                <a:solidFill>
                  <a:srgbClr val="0000FF"/>
                </a:solidFill>
              </a:rPr>
              <a:t>Journal of The Operational Research Society</a:t>
            </a:r>
            <a:r>
              <a:rPr lang="en-US" altLang="zh-TW" sz="1600" b="1" i="1" dirty="0" smtClean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      </a:t>
            </a:r>
            <a:r>
              <a:rPr lang="en-US" altLang="zh-TW" sz="1600" b="1" i="1" dirty="0" smtClean="0">
                <a:solidFill>
                  <a:schemeClr val="tx2"/>
                </a:solidFill>
              </a:rPr>
              <a:t>(SSCI, Impact Factor=0.839, 2008)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Journal of Research and Practice in Information Technology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      </a:t>
            </a:r>
            <a:r>
              <a:rPr lang="en-US" altLang="zh-TW" sz="1600" b="1" i="1" dirty="0" smtClean="0">
                <a:solidFill>
                  <a:schemeClr val="tx2"/>
                </a:solidFill>
              </a:rPr>
              <a:t>(SCI, Impact Factor=0.465, 2006)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>
                <a:solidFill>
                  <a:srgbClr val="0000FF"/>
                </a:solidFill>
              </a:rPr>
              <a:t>Journal of Brand Management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OMEGA - International Journal of Management Science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       </a:t>
            </a:r>
            <a:r>
              <a:rPr lang="en-US" altLang="zh-TW" sz="1600" b="1" i="1" dirty="0" smtClean="0">
                <a:solidFill>
                  <a:schemeClr val="tx2"/>
                </a:solidFill>
              </a:rPr>
              <a:t>(SSCI, Impact Factor=0.663, 2006)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>
                <a:solidFill>
                  <a:srgbClr val="0000FF"/>
                </a:solidFill>
              </a:rPr>
              <a:t>Asia Pacific Journal of Marketing and Logistics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/>
              <a:t>Journal of Information and Optimization Sciences </a:t>
            </a:r>
            <a:r>
              <a:rPr lang="en-US" altLang="zh-TW" sz="1600" b="1" i="1" dirty="0" smtClean="0">
                <a:solidFill>
                  <a:schemeClr val="tx2"/>
                </a:solidFill>
              </a:rPr>
              <a:t>(EI)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600" b="1" i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600" b="1" i="1" dirty="0" smtClean="0">
                <a:solidFill>
                  <a:srgbClr val="0000FF"/>
                </a:solidFill>
              </a:rPr>
              <a:t>International Journal of Information and Management Sciences</a:t>
            </a:r>
            <a:r>
              <a:rPr lang="en-US" altLang="zh-TW" sz="1600" b="1" i="1" dirty="0" smtClean="0"/>
              <a:t> </a:t>
            </a:r>
            <a:r>
              <a:rPr lang="en-US" altLang="zh-TW" sz="1600" b="1" i="1" dirty="0" smtClean="0">
                <a:solidFill>
                  <a:schemeClr val="tx2"/>
                </a:solidFill>
              </a:rPr>
              <a:t>(EI)</a:t>
            </a:r>
            <a:r>
              <a:rPr lang="en-US" altLang="zh-TW" sz="1600" b="1" i="1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6870700" cy="838200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solidFill>
                  <a:schemeClr val="bg2"/>
                </a:solidFill>
                <a:ea typeface="標楷體" pitchFamily="65" charset="-120"/>
              </a:rPr>
              <a:t>研究績效</a:t>
            </a:r>
            <a:br>
              <a:rPr lang="zh-TW" altLang="en-US" b="1" dirty="0" smtClean="0">
                <a:solidFill>
                  <a:schemeClr val="bg2"/>
                </a:solidFill>
                <a:ea typeface="標楷體" pitchFamily="65" charset="-120"/>
              </a:rPr>
            </a:br>
            <a:endParaRPr lang="zh-TW" altLang="en-US" sz="2400" b="1" dirty="0" smtClean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137525" cy="4824413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學術論文發表著述共計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13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篇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(2005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年升等助理教授後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其中期刊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9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篇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4</a:t>
            </a:r>
            <a:r>
              <a:rPr lang="zh-TW" altLang="en-US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篇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SSCI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篇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SCI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,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 1</a:t>
            </a:r>
            <a:r>
              <a:rPr lang="zh-TW" altLang="en-US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篇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EI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研討會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6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篇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2 </a:t>
            </a:r>
            <a:r>
              <a:rPr lang="zh-TW" altLang="en-US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篇榮獲最佳論文獎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國科會研究計劃案</a:t>
            </a: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「購買回饋和非回饋效應對市場佔有率相對影響力大小之研究─植基於一階馬可夫品牌轉換模型」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(NSC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　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96-2416-H-147-004-) </a:t>
            </a: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「忠誠度計劃與促銷計劃預算分配對市佔率之影響」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(NSC 97-2410-H-147 -007 -) 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大專以上用書</a:t>
            </a: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網際網路行銷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.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技職實務個案撰寫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2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篇</a:t>
            </a: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無名小站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—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小玩具變大英雄</a:t>
            </a:r>
          </a:p>
          <a:p>
            <a:pPr lvl="2" eaLnBrk="1" hangingPunct="1">
              <a:lnSpc>
                <a:spcPct val="8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手機王網站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-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由玩票變專業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2009 </a:t>
            </a:r>
            <a:r>
              <a:rPr lang="zh-TW" altLang="en-US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個案撰寫競賽優勝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0245" name="Picture 6" descr="F78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99" y="4357688"/>
            <a:ext cx="1225228" cy="15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06" y="4275883"/>
            <a:ext cx="1186182" cy="1592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Crayons">
      <a:majorFont>
        <a:latin typeface="Comic Sans MS"/>
        <a:ea typeface="新細明體"/>
        <a:cs typeface=""/>
      </a:majorFont>
      <a:minorFont>
        <a:latin typeface="Comic Sans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769</Words>
  <Application>Microsoft Office PowerPoint</Application>
  <PresentationFormat>如螢幕大小 (4:3)</PresentationFormat>
  <Paragraphs>166</Paragraphs>
  <Slides>12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3" baseType="lpstr">
      <vt:lpstr>Arial Unicode MS</vt:lpstr>
      <vt:lpstr>微軟正黑體</vt:lpstr>
      <vt:lpstr>新細明體</vt:lpstr>
      <vt:lpstr>標楷體</vt:lpstr>
      <vt:lpstr>Arial</vt:lpstr>
      <vt:lpstr>Comic Sans MS</vt:lpstr>
      <vt:lpstr>Times New Roman</vt:lpstr>
      <vt:lpstr>Verdana</vt:lpstr>
      <vt:lpstr>Wingdings</vt:lpstr>
      <vt:lpstr>Crayons</vt:lpstr>
      <vt:lpstr>Acrobat Document</vt:lpstr>
      <vt:lpstr>個人與教學研究簡介</vt:lpstr>
      <vt:lpstr>基本資料</vt:lpstr>
      <vt:lpstr>教育背景</vt:lpstr>
      <vt:lpstr>PowerPoint 簡報</vt:lpstr>
      <vt:lpstr>PowerPoint 簡報</vt:lpstr>
      <vt:lpstr>工作經驗</vt:lpstr>
      <vt:lpstr>研究興趣</vt:lpstr>
      <vt:lpstr>學術著作發表於</vt:lpstr>
      <vt:lpstr>研究績效 </vt:lpstr>
      <vt:lpstr>學術研究榮譽</vt:lpstr>
      <vt:lpstr>論文指導榮譽</vt:lpstr>
      <vt:lpstr>Contact</vt:lpstr>
    </vt:vector>
  </TitlesOfParts>
  <Company>RedRock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jodytsao</dc:creator>
  <cp:lastModifiedBy>Hsiu-Yuan TSAO</cp:lastModifiedBy>
  <cp:revision>199</cp:revision>
  <dcterms:created xsi:type="dcterms:W3CDTF">2002-04-21T07:45:34Z</dcterms:created>
  <dcterms:modified xsi:type="dcterms:W3CDTF">2016-08-14T01:47:28Z</dcterms:modified>
</cp:coreProperties>
</file>